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7" r:id="rId2"/>
    <p:sldId id="298" r:id="rId3"/>
    <p:sldId id="299" r:id="rId4"/>
    <p:sldId id="303" r:id="rId5"/>
    <p:sldId id="301" r:id="rId6"/>
    <p:sldId id="302" r:id="rId7"/>
    <p:sldId id="304" r:id="rId8"/>
    <p:sldId id="273" r:id="rId9"/>
  </p:sldIdLst>
  <p:sldSz cx="9144000" cy="6858000" type="screen4x3"/>
  <p:notesSz cx="6794500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DB5"/>
    <a:srgbClr val="85C8CD"/>
    <a:srgbClr val="990000"/>
    <a:srgbClr val="006600"/>
    <a:srgbClr val="003399"/>
    <a:srgbClr val="FF6600"/>
    <a:srgbClr val="48A7AE"/>
    <a:srgbClr val="3D8D9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6" autoAdjust="0"/>
    <p:restoredTop sz="94660"/>
  </p:normalViewPr>
  <p:slideViewPr>
    <p:cSldViewPr>
      <p:cViewPr varScale="1">
        <p:scale>
          <a:sx n="79" d="100"/>
          <a:sy n="79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4DC289D-91C6-4569-97CC-1A27E342E1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B7681B-918C-46E6-A029-C301CF9A185A}" type="slidenum">
              <a:rPr lang="en-GB" smtClean="0">
                <a:latin typeface="Arial" pitchFamily="34" charset="0"/>
              </a:rPr>
              <a:pPr/>
              <a:t>1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D133F-C975-43D3-8DA1-3E49B76D03FE}" type="slidenum">
              <a:rPr lang="en-GB" smtClean="0">
                <a:latin typeface="Arial" pitchFamily="34" charset="0"/>
              </a:rPr>
              <a:pPr/>
              <a:t>2</a:t>
            </a:fld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D133F-C975-43D3-8DA1-3E49B76D03FE}" type="slidenum">
              <a:rPr lang="en-GB" smtClean="0">
                <a:latin typeface="Arial" pitchFamily="34" charset="0"/>
              </a:rPr>
              <a:pPr/>
              <a:t>3</a:t>
            </a:fld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D133F-C975-43D3-8DA1-3E49B76D03FE}" type="slidenum">
              <a:rPr lang="en-GB" smtClean="0">
                <a:latin typeface="Arial" pitchFamily="34" charset="0"/>
              </a:rPr>
              <a:pPr/>
              <a:t>5</a:t>
            </a:fld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294F7E-2C81-49DA-8082-35B8EB74870F}" type="slidenum">
              <a:rPr lang="en-GB" smtClean="0">
                <a:latin typeface="Arial" pitchFamily="34" charset="0"/>
              </a:rPr>
              <a:pPr/>
              <a:t>8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33000">
              <a:schemeClr val="bg1">
                <a:alpha val="37000"/>
              </a:schemeClr>
            </a:gs>
            <a:gs pos="59000">
              <a:schemeClr val="bg1">
                <a:alpha val="32000"/>
              </a:schemeClr>
            </a:gs>
          </a:gsLst>
          <a:lin ang="15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ChangeArrowheads="1"/>
          </p:cNvSpPr>
          <p:nvPr/>
        </p:nvSpPr>
        <p:spPr bwMode="auto">
          <a:xfrm>
            <a:off x="6769100" y="6500813"/>
            <a:ext cx="234950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sz="1600" dirty="0">
                <a:latin typeface="Arial" charset="0"/>
              </a:rPr>
              <a:t>MASTER - FP7-216917</a:t>
            </a:r>
            <a:endParaRPr lang="es-ES" sz="1600" dirty="0">
              <a:latin typeface="Arial" charset="0"/>
            </a:endParaRPr>
          </a:p>
        </p:txBody>
      </p:sp>
      <p:pic>
        <p:nvPicPr>
          <p:cNvPr id="4" name="Picture 12" descr="FP7-gen-RGB-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5213" y="714375"/>
            <a:ext cx="12287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4" descr="MASTER_logo2_5inch_WithTitle_transparen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571500"/>
            <a:ext cx="4572000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429000"/>
            <a:ext cx="9144000" cy="1370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9A8D-6A10-4FB2-A959-B744E84C13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3538" y="0"/>
            <a:ext cx="2200275" cy="6165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0"/>
            <a:ext cx="6453188" cy="6165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BA4C6-4C12-4B43-9128-BB330522371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928670"/>
            <a:ext cx="8662988" cy="5572164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998913" y="6643688"/>
            <a:ext cx="827087" cy="268287"/>
          </a:xfrm>
        </p:spPr>
        <p:txBody>
          <a:bodyPr/>
          <a:lstStyle>
            <a:lvl1pPr>
              <a:defRPr sz="1000" b="1" smtClean="0"/>
            </a:lvl1pPr>
          </a:lstStyle>
          <a:p>
            <a:pPr>
              <a:defRPr/>
            </a:pPr>
            <a:fld id="{5BE8BDD6-CC24-4E4E-8EF9-8EE415B448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04998-4306-4B2F-9799-41E44EEF4C0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836613"/>
            <a:ext cx="4254500" cy="5329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5" y="836613"/>
            <a:ext cx="4256088" cy="5329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4FC7B-1404-4F1E-BA4E-5B3FBE8414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AC98C-5F9B-4761-8138-E62DCB20960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B042B-18D3-4836-A50F-D47890FA084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84EA6-1018-4E47-A4BD-E3BF1F93DB0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7BBFC-16FE-4861-B7A2-F1096D83F2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s-E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4B4CE-CD55-4FDE-B669-D46B5E162B6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" name="AutoShape 618"/>
          <p:cNvSpPr>
            <a:spLocks noChangeArrowheads="1"/>
          </p:cNvSpPr>
          <p:nvPr/>
        </p:nvSpPr>
        <p:spPr bwMode="auto">
          <a:xfrm>
            <a:off x="0" y="-9525"/>
            <a:ext cx="9144000" cy="795338"/>
          </a:xfrm>
          <a:prstGeom prst="roundRect">
            <a:avLst>
              <a:gd name="adj" fmla="val 282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fr-CH" sz="1200">
              <a:cs typeface="Times New Roman" pitchFamily="18" charset="0"/>
            </a:endParaRPr>
          </a:p>
        </p:txBody>
      </p:sp>
      <p:sp>
        <p:nvSpPr>
          <p:cNvPr id="1640" name="AutoShape 616"/>
          <p:cNvSpPr>
            <a:spLocks noChangeArrowheads="1"/>
          </p:cNvSpPr>
          <p:nvPr/>
        </p:nvSpPr>
        <p:spPr bwMode="auto">
          <a:xfrm>
            <a:off x="0" y="6643688"/>
            <a:ext cx="9144000" cy="21431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7675" eaLnBrk="0" hangingPunct="0">
              <a:lnSpc>
                <a:spcPct val="9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1200" b="1" dirty="0">
              <a:solidFill>
                <a:schemeClr val="bg1"/>
              </a:solidFill>
              <a:latin typeface="Arial Black" pitchFamily="34" charset="0"/>
              <a:ea typeface="MS Gothic" charset="0"/>
              <a:cs typeface="MS Gothic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1588" y="-14288"/>
            <a:ext cx="6931026" cy="80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28688"/>
            <a:ext cx="8662988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67175" y="6616700"/>
            <a:ext cx="8270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FD8490A-EA20-4F00-898F-7DA512B0D53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7715250" y="6643688"/>
            <a:ext cx="1403350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sz="900" dirty="0">
                <a:latin typeface="Arial" charset="0"/>
              </a:rPr>
              <a:t>MASTER - FP7-216917</a:t>
            </a:r>
            <a:endParaRPr lang="es-ES" sz="900" dirty="0">
              <a:latin typeface="Arial" charset="0"/>
            </a:endParaRPr>
          </a:p>
        </p:txBody>
      </p:sp>
      <p:pic>
        <p:nvPicPr>
          <p:cNvPr id="1032" name="Picture 9" descr="FP7-gen-grayscale_white_transparentBG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89963" y="93663"/>
            <a:ext cx="500062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1" descr="MASTER_logo2_5inch_NoTitle_BW_transparent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051675" y="100013"/>
            <a:ext cx="139858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 bwMode="auto">
          <a:xfrm rot="5400000">
            <a:off x="8281193" y="291307"/>
            <a:ext cx="5000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9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273050" indent="-271463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pitchFamily="34" charset="0"/>
        <a:buChar char="■"/>
        <a:defRPr sz="2000" b="1">
          <a:solidFill>
            <a:srgbClr val="6B6BCF"/>
          </a:solidFill>
          <a:latin typeface="+mn-lt"/>
        </a:defRPr>
      </a:lvl2pPr>
      <a:lvl3pPr marL="531813" indent="-255588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pitchFamily="34" charset="0"/>
        <a:buChar char="■"/>
        <a:defRPr sz="2000">
          <a:solidFill>
            <a:srgbClr val="6B6BCF"/>
          </a:solidFill>
          <a:latin typeface="+mn-lt"/>
        </a:defRPr>
      </a:lvl3pPr>
      <a:lvl4pPr marL="804863" indent="-257175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pitchFamily="34" charset="0"/>
        <a:buChar char="■"/>
        <a:defRPr>
          <a:solidFill>
            <a:srgbClr val="6B6BCF"/>
          </a:solidFill>
          <a:latin typeface="+mn-lt"/>
        </a:defRPr>
      </a:lvl4pPr>
      <a:lvl5pPr marL="1160463" indent="-271463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pitchFamily="34" charset="0"/>
        <a:buChar char="■"/>
        <a:defRPr>
          <a:solidFill>
            <a:srgbClr val="6B6BCF"/>
          </a:solidFill>
          <a:latin typeface="+mn-lt"/>
        </a:defRPr>
      </a:lvl5pPr>
      <a:lvl6pPr marL="1985963" indent="-188913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■"/>
        <a:defRPr>
          <a:solidFill>
            <a:srgbClr val="48A7AE"/>
          </a:solidFill>
          <a:latin typeface="+mn-lt"/>
        </a:defRPr>
      </a:lvl6pPr>
      <a:lvl7pPr marL="2443163" indent="-188913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■"/>
        <a:defRPr>
          <a:solidFill>
            <a:srgbClr val="48A7AE"/>
          </a:solidFill>
          <a:latin typeface="+mn-lt"/>
        </a:defRPr>
      </a:lvl7pPr>
      <a:lvl8pPr marL="2900363" indent="-188913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■"/>
        <a:defRPr>
          <a:solidFill>
            <a:srgbClr val="48A7AE"/>
          </a:solidFill>
          <a:latin typeface="+mn-lt"/>
        </a:defRPr>
      </a:lvl8pPr>
      <a:lvl9pPr marL="3357563" indent="-188913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■"/>
        <a:defRPr>
          <a:solidFill>
            <a:srgbClr val="48A7AE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7"/>
          <p:cNvSpPr txBox="1">
            <a:spLocks noChangeArrowheads="1"/>
          </p:cNvSpPr>
          <p:nvPr/>
        </p:nvSpPr>
        <p:spPr bwMode="auto">
          <a:xfrm>
            <a:off x="323528" y="2996952"/>
            <a:ext cx="8496300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US" sz="2400" b="1" dirty="0" smtClean="0"/>
              <a:t>From High-level Regulations to Compliance Management Policies</a:t>
            </a:r>
          </a:p>
          <a:p>
            <a:pPr algn="ctr"/>
            <a:endParaRPr lang="en-US" sz="2400" b="1" dirty="0" smtClean="0"/>
          </a:p>
        </p:txBody>
      </p:sp>
      <p:pic>
        <p:nvPicPr>
          <p:cNvPr id="4" name="Picture 3" descr="ATO_Lockup_RGB_s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4005064"/>
            <a:ext cx="2757795" cy="16537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9912" y="5085184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Beatriz Gallego – Nicasio Crespo</a:t>
            </a:r>
          </a:p>
          <a:p>
            <a:pPr algn="ctr"/>
            <a:r>
              <a:rPr lang="es-ES" sz="1600" dirty="0" err="1" smtClean="0"/>
              <a:t>PoFI</a:t>
            </a:r>
            <a:r>
              <a:rPr lang="es-ES" sz="1600" dirty="0" smtClean="0"/>
              <a:t> 2011 </a:t>
            </a:r>
          </a:p>
          <a:p>
            <a:pPr algn="ctr"/>
            <a:r>
              <a:rPr lang="es-ES" sz="1600" dirty="0" smtClean="0"/>
              <a:t>June 9, 2011 - Pisa, </a:t>
            </a:r>
            <a:r>
              <a:rPr lang="es-ES" sz="1600" dirty="0" err="1" smtClean="0"/>
              <a:t>Italy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Compliance challenges for dynamic Enterprise collaboration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FD44BDF-4922-49C3-B57E-A2FD59A33142}" type="slidenum">
              <a:rPr lang="en-GB">
                <a:latin typeface="Arial" pitchFamily="34" charset="0"/>
              </a:rPr>
              <a:pPr/>
              <a:t>2</a:t>
            </a:fld>
            <a:endParaRPr lang="en-GB">
              <a:latin typeface="Arial" pitchFamily="34" charset="0"/>
            </a:endParaRPr>
          </a:p>
        </p:txBody>
      </p:sp>
      <p:pic>
        <p:nvPicPr>
          <p:cNvPr id="5" name="Picture 4" descr="ATO_lockup_1C_BL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5805264"/>
            <a:ext cx="1403648" cy="802084"/>
          </a:xfrm>
          <a:prstGeom prst="rect">
            <a:avLst/>
          </a:prstGeom>
        </p:spPr>
      </p:pic>
      <p:pic>
        <p:nvPicPr>
          <p:cNvPr id="512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23528" y="980728"/>
            <a:ext cx="576064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11560" y="4365104"/>
            <a:ext cx="712879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■"/>
            </a:pPr>
            <a:r>
              <a:rPr lang="en-GB" sz="2000" dirty="0">
                <a:solidFill>
                  <a:srgbClr val="6B6BCF"/>
                </a:solidFill>
                <a:latin typeface="+mn-lt"/>
              </a:rPr>
              <a:t>Classic outsourcing becomes iterative and </a:t>
            </a:r>
            <a:r>
              <a:rPr lang="en-GB" sz="2000" dirty="0" smtClean="0">
                <a:solidFill>
                  <a:srgbClr val="6B6BCF"/>
                </a:solidFill>
                <a:latin typeface="+mn-lt"/>
              </a:rPr>
              <a:t>dynamic</a:t>
            </a:r>
          </a:p>
          <a:p>
            <a:pPr lvl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■"/>
            </a:pPr>
            <a:r>
              <a:rPr lang="en-GB" sz="2000" dirty="0" smtClean="0">
                <a:solidFill>
                  <a:srgbClr val="6B6BCF"/>
                </a:solidFill>
                <a:latin typeface="+mn-lt"/>
              </a:rPr>
              <a:t>Increased </a:t>
            </a:r>
            <a:r>
              <a:rPr lang="en-GB" sz="2000" dirty="0">
                <a:solidFill>
                  <a:srgbClr val="6B6BCF"/>
                </a:solidFill>
                <a:latin typeface="+mn-lt"/>
              </a:rPr>
              <a:t>use of dynamically composed services</a:t>
            </a:r>
          </a:p>
          <a:p>
            <a:pPr lvl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■"/>
            </a:pPr>
            <a:r>
              <a:rPr lang="en-GB" sz="2000" dirty="0" smtClean="0">
                <a:solidFill>
                  <a:srgbClr val="6B6BCF"/>
                </a:solidFill>
                <a:latin typeface="+mn-lt"/>
              </a:rPr>
              <a:t>Contractual relationships change quickly and frequently</a:t>
            </a:r>
          </a:p>
          <a:p>
            <a:pPr lvl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■"/>
            </a:pPr>
            <a:r>
              <a:rPr lang="en-GB" sz="2000" dirty="0" smtClean="0">
                <a:solidFill>
                  <a:srgbClr val="6B6BCF"/>
                </a:solidFill>
                <a:latin typeface="+mn-lt"/>
              </a:rPr>
              <a:t>Different regulations and legal framework may apply</a:t>
            </a:r>
          </a:p>
          <a:p>
            <a:pPr lvl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■"/>
            </a:pPr>
            <a:r>
              <a:rPr lang="en-GB" sz="2000" dirty="0" smtClean="0">
                <a:solidFill>
                  <a:srgbClr val="6B6BCF"/>
                </a:solidFill>
                <a:latin typeface="+mn-lt"/>
              </a:rPr>
              <a:t>Lack </a:t>
            </a:r>
            <a:r>
              <a:rPr lang="en-GB" sz="2000" dirty="0">
                <a:solidFill>
                  <a:srgbClr val="6B6BCF"/>
                </a:solidFill>
                <a:latin typeface="+mn-lt"/>
              </a:rPr>
              <a:t>of visibility and </a:t>
            </a:r>
            <a:r>
              <a:rPr lang="en-GB" sz="2000" dirty="0" smtClean="0">
                <a:solidFill>
                  <a:srgbClr val="6B6BCF"/>
                </a:solidFill>
                <a:latin typeface="+mn-lt"/>
              </a:rPr>
              <a:t>control</a:t>
            </a:r>
            <a:endParaRPr lang="en-GB" sz="2000" dirty="0">
              <a:solidFill>
                <a:srgbClr val="6B6BCF"/>
              </a:solidFill>
              <a:latin typeface="+mn-lt"/>
            </a:endParaRPr>
          </a:p>
          <a:p>
            <a:endParaRPr lang="es-E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64088" y="1052736"/>
            <a:ext cx="374441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1813" marR="0" lvl="2" indent="-255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6B6BCF"/>
              </a:solidFill>
              <a:effectLst/>
              <a:uLnTx/>
              <a:uFillTx/>
              <a:latin typeface="+mn-lt"/>
            </a:endParaRPr>
          </a:p>
          <a:p>
            <a:pPr marL="531813" lvl="2" indent="-255588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■"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6B6BCF"/>
                </a:solidFill>
                <a:effectLst/>
                <a:uLnTx/>
                <a:uFillTx/>
                <a:latin typeface="+mn-lt"/>
              </a:rPr>
              <a:t>secure and trustworthy collaboration</a:t>
            </a:r>
          </a:p>
          <a:p>
            <a:pPr marL="531813" lvl="2" indent="-255588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■"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6B6BCF"/>
                </a:solidFill>
                <a:effectLst/>
                <a:uLnTx/>
                <a:uFillTx/>
                <a:latin typeface="+mn-lt"/>
              </a:rPr>
              <a:t>organization’s regulatory compliance across a chain of composed services</a:t>
            </a:r>
          </a:p>
          <a:p>
            <a:pPr marL="531813" marR="0" lvl="2" indent="-255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pitchFamily="34" charset="0"/>
              <a:buChar char="■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6B6BCF"/>
              </a:solidFill>
              <a:effectLst/>
              <a:uLnTx/>
              <a:uFillTx/>
              <a:latin typeface="+mn-lt"/>
            </a:endParaRPr>
          </a:p>
          <a:p>
            <a:pPr marL="531813" marR="0" lvl="2" indent="-2555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pitchFamily="34" charset="0"/>
              <a:buChar char="■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6B6BCF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MASTER solution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0825" y="928688"/>
            <a:ext cx="8662988" cy="5572125"/>
          </a:xfrm>
        </p:spPr>
        <p:txBody>
          <a:bodyPr/>
          <a:lstStyle/>
          <a:p>
            <a:pPr lvl="2"/>
            <a:r>
              <a:rPr lang="en-GB" dirty="0" smtClean="0"/>
              <a:t>Management of regulatory compliance</a:t>
            </a:r>
          </a:p>
          <a:p>
            <a:pPr lvl="3"/>
            <a:r>
              <a:rPr lang="en-GB" dirty="0" smtClean="0"/>
              <a:t>Security assurance for collaboration amongst enterprises</a:t>
            </a:r>
          </a:p>
          <a:p>
            <a:pPr lvl="3"/>
            <a:r>
              <a:rPr lang="en-GB" dirty="0" smtClean="0"/>
              <a:t>Compliance of business processes across trust domains</a:t>
            </a:r>
          </a:p>
          <a:p>
            <a:pPr lvl="2"/>
            <a:r>
              <a:rPr lang="en-GB" dirty="0" smtClean="0"/>
              <a:t>Compliance governance engine </a:t>
            </a:r>
            <a:r>
              <a:rPr lang="en-GB" dirty="0" smtClean="0"/>
              <a:t>aligned with </a:t>
            </a:r>
            <a:r>
              <a:rPr lang="en-GB" dirty="0" smtClean="0"/>
              <a:t>Deming </a:t>
            </a:r>
            <a:r>
              <a:rPr lang="en-GB" dirty="0" smtClean="0"/>
              <a:t>Cycle </a:t>
            </a:r>
            <a:r>
              <a:rPr lang="en-GB" dirty="0" smtClean="0"/>
              <a:t>paradigm</a:t>
            </a:r>
          </a:p>
          <a:p>
            <a:pPr lvl="3"/>
            <a:r>
              <a:rPr lang="en-GB" dirty="0" smtClean="0"/>
              <a:t>Models, concepts, technology</a:t>
            </a:r>
          </a:p>
          <a:p>
            <a:pPr lvl="2">
              <a:buNone/>
            </a:pPr>
            <a:endParaRPr lang="en-GB" dirty="0" smtClean="0"/>
          </a:p>
          <a:p>
            <a:pPr lvl="2"/>
            <a:endParaRPr lang="en-GB" dirty="0" smtClean="0"/>
          </a:p>
          <a:p>
            <a:pPr lvl="2"/>
            <a:endParaRPr lang="en-GB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FD44BDF-4922-49C3-B57E-A2FD59A33142}" type="slidenum">
              <a:rPr lang="en-GB">
                <a:latin typeface="Arial" pitchFamily="34" charset="0"/>
              </a:rPr>
              <a:pPr/>
              <a:t>3</a:t>
            </a:fld>
            <a:endParaRPr lang="en-GB">
              <a:latin typeface="Arial" pitchFamily="34" charset="0"/>
            </a:endParaRPr>
          </a:p>
        </p:txBody>
      </p:sp>
      <p:pic>
        <p:nvPicPr>
          <p:cNvPr id="5" name="Picture 4" descr="ATO_lockup_1C_BL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5805264"/>
            <a:ext cx="1403648" cy="802084"/>
          </a:xfrm>
          <a:prstGeom prst="rect">
            <a:avLst/>
          </a:prstGeom>
        </p:spPr>
      </p:pic>
      <p:pic>
        <p:nvPicPr>
          <p:cNvPr id="6" name="Picture 5" descr="500px-PDCA_Cycle.sv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96952"/>
            <a:ext cx="4762500" cy="3238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44008" y="2852936"/>
            <a:ext cx="2088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solidFill>
                  <a:srgbClr val="6B6BCF"/>
                </a:solidFill>
                <a:latin typeface="+mn-lt"/>
              </a:rPr>
              <a:t>Design</a:t>
            </a:r>
            <a:endParaRPr lang="es-ES" sz="2400" dirty="0" smtClean="0">
              <a:solidFill>
                <a:srgbClr val="6B6BCF"/>
              </a:solidFill>
              <a:latin typeface="+mn-lt"/>
            </a:endParaRPr>
          </a:p>
          <a:p>
            <a:r>
              <a:rPr lang="es-ES" sz="2400" dirty="0" err="1" smtClean="0">
                <a:solidFill>
                  <a:srgbClr val="6B6BCF"/>
                </a:solidFill>
                <a:latin typeface="+mn-lt"/>
              </a:rPr>
              <a:t>Enforcement</a:t>
            </a:r>
            <a:endParaRPr lang="es-ES" sz="2400" dirty="0" smtClean="0">
              <a:solidFill>
                <a:srgbClr val="6B6BCF"/>
              </a:solidFill>
              <a:latin typeface="+mn-lt"/>
            </a:endParaRPr>
          </a:p>
          <a:p>
            <a:r>
              <a:rPr lang="es-ES" sz="2400" dirty="0" err="1" smtClean="0">
                <a:solidFill>
                  <a:srgbClr val="6B6BCF"/>
                </a:solidFill>
                <a:latin typeface="+mn-lt"/>
              </a:rPr>
              <a:t>Monitoring</a:t>
            </a:r>
            <a:endParaRPr lang="es-ES" sz="2400" dirty="0" smtClean="0">
              <a:solidFill>
                <a:srgbClr val="6B6BCF"/>
              </a:solidFill>
              <a:latin typeface="+mn-lt"/>
            </a:endParaRPr>
          </a:p>
          <a:p>
            <a:r>
              <a:rPr lang="es-ES" sz="2400" dirty="0" err="1" smtClean="0">
                <a:solidFill>
                  <a:srgbClr val="6B6BCF"/>
                </a:solidFill>
                <a:latin typeface="+mn-lt"/>
              </a:rPr>
              <a:t>Assessment</a:t>
            </a:r>
            <a:endParaRPr lang="es-ES" sz="2400" dirty="0" smtClean="0">
              <a:solidFill>
                <a:srgbClr val="6B6BCF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7208" y="4293096"/>
            <a:ext cx="2556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6B6BCF"/>
                </a:solidFill>
                <a:latin typeface="+mn-lt"/>
              </a:rPr>
              <a:t>Control </a:t>
            </a:r>
            <a:r>
              <a:rPr lang="es-ES" sz="2400" dirty="0" err="1" smtClean="0">
                <a:solidFill>
                  <a:srgbClr val="6B6BCF"/>
                </a:solidFill>
                <a:latin typeface="+mn-lt"/>
              </a:rPr>
              <a:t>Process</a:t>
            </a:r>
            <a:endParaRPr lang="es-ES" sz="2400" dirty="0" smtClean="0">
              <a:solidFill>
                <a:srgbClr val="6B6BCF"/>
              </a:solidFill>
              <a:latin typeface="+mn-lt"/>
            </a:endParaRPr>
          </a:p>
          <a:p>
            <a:r>
              <a:rPr lang="es-ES" sz="2400" dirty="0" err="1" smtClean="0">
                <a:solidFill>
                  <a:srgbClr val="6B6BCF"/>
                </a:solidFill>
                <a:latin typeface="+mn-lt"/>
              </a:rPr>
              <a:t>Risk</a:t>
            </a:r>
            <a:r>
              <a:rPr lang="es-ES" sz="2400" dirty="0" smtClean="0">
                <a:solidFill>
                  <a:srgbClr val="6B6BCF"/>
                </a:solidFill>
                <a:latin typeface="+mn-lt"/>
              </a:rPr>
              <a:t> </a:t>
            </a:r>
            <a:r>
              <a:rPr lang="es-ES" sz="2400" dirty="0" err="1" smtClean="0">
                <a:solidFill>
                  <a:srgbClr val="6B6BCF"/>
                </a:solidFill>
                <a:latin typeface="+mn-lt"/>
              </a:rPr>
              <a:t>Analysis</a:t>
            </a:r>
            <a:endParaRPr lang="es-ES" sz="2400" dirty="0" smtClean="0">
              <a:solidFill>
                <a:srgbClr val="6B6BCF"/>
              </a:solidFill>
              <a:latin typeface="+mn-lt"/>
            </a:endParaRPr>
          </a:p>
          <a:p>
            <a:r>
              <a:rPr lang="es-ES" sz="2400" dirty="0" err="1" smtClean="0">
                <a:solidFill>
                  <a:srgbClr val="6B6BCF"/>
                </a:solidFill>
                <a:latin typeface="+mn-lt"/>
              </a:rPr>
              <a:t>Metrics</a:t>
            </a:r>
            <a:endParaRPr lang="es-ES" sz="2400" dirty="0" smtClean="0">
              <a:solidFill>
                <a:srgbClr val="6B6BCF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5157192"/>
            <a:ext cx="2808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6B6BCF"/>
                </a:solidFill>
                <a:latin typeface="+mn-lt"/>
              </a:rPr>
              <a:t>KAI </a:t>
            </a:r>
            <a:r>
              <a:rPr lang="es-ES" dirty="0" smtClean="0">
                <a:solidFill>
                  <a:srgbClr val="6B6BCF"/>
                </a:solidFill>
                <a:latin typeface="+mn-lt"/>
              </a:rPr>
              <a:t>(Key </a:t>
            </a:r>
            <a:r>
              <a:rPr lang="es-ES" dirty="0" err="1" smtClean="0">
                <a:solidFill>
                  <a:srgbClr val="6B6BCF"/>
                </a:solidFill>
                <a:latin typeface="+mn-lt"/>
              </a:rPr>
              <a:t>Assurance</a:t>
            </a:r>
            <a:r>
              <a:rPr lang="es-ES" dirty="0" smtClean="0">
                <a:solidFill>
                  <a:srgbClr val="6B6BCF"/>
                </a:solidFill>
                <a:latin typeface="+mn-lt"/>
              </a:rPr>
              <a:t> </a:t>
            </a:r>
            <a:r>
              <a:rPr lang="es-ES" dirty="0" err="1" smtClean="0">
                <a:solidFill>
                  <a:srgbClr val="6B6BCF"/>
                </a:solidFill>
                <a:latin typeface="+mn-lt"/>
              </a:rPr>
              <a:t>Indicator</a:t>
            </a:r>
            <a:r>
              <a:rPr lang="es-ES" dirty="0" smtClean="0">
                <a:solidFill>
                  <a:srgbClr val="6B6BCF"/>
                </a:solidFill>
                <a:latin typeface="+mn-lt"/>
              </a:rPr>
              <a:t>)</a:t>
            </a:r>
          </a:p>
          <a:p>
            <a:r>
              <a:rPr lang="es-ES" sz="2400" dirty="0" smtClean="0">
                <a:solidFill>
                  <a:srgbClr val="6B6BCF"/>
                </a:solidFill>
                <a:latin typeface="+mn-lt"/>
              </a:rPr>
              <a:t>KSI </a:t>
            </a:r>
            <a:r>
              <a:rPr lang="es-ES" dirty="0" smtClean="0">
                <a:solidFill>
                  <a:srgbClr val="6B6BCF"/>
                </a:solidFill>
                <a:latin typeface="+mn-lt"/>
              </a:rPr>
              <a:t>(Key Security </a:t>
            </a:r>
            <a:r>
              <a:rPr lang="es-ES" dirty="0" err="1" smtClean="0">
                <a:solidFill>
                  <a:srgbClr val="6B6BCF"/>
                </a:solidFill>
                <a:latin typeface="+mn-lt"/>
              </a:rPr>
              <a:t>Indicator</a:t>
            </a:r>
            <a:r>
              <a:rPr lang="es-ES" dirty="0" smtClean="0">
                <a:solidFill>
                  <a:srgbClr val="6B6BCF"/>
                </a:solidFill>
                <a:latin typeface="+mn-lt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87208" y="2564904"/>
            <a:ext cx="2556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6B6BCF"/>
                </a:solidFill>
                <a:latin typeface="+mn-lt"/>
              </a:rPr>
              <a:t>SOA-</a:t>
            </a:r>
            <a:r>
              <a:rPr lang="es-ES" sz="2400" dirty="0" err="1" smtClean="0">
                <a:solidFill>
                  <a:srgbClr val="6B6BCF"/>
                </a:solidFill>
                <a:latin typeface="+mn-lt"/>
              </a:rPr>
              <a:t>based</a:t>
            </a:r>
            <a:r>
              <a:rPr lang="es-ES" sz="2400" dirty="0" smtClean="0">
                <a:solidFill>
                  <a:srgbClr val="6B6BCF"/>
                </a:solidFill>
                <a:latin typeface="+mn-lt"/>
              </a:rPr>
              <a:t> </a:t>
            </a:r>
            <a:r>
              <a:rPr lang="es-ES" sz="2400" dirty="0" err="1" smtClean="0">
                <a:solidFill>
                  <a:srgbClr val="6B6BCF"/>
                </a:solidFill>
                <a:latin typeface="+mn-lt"/>
              </a:rPr>
              <a:t>technical</a:t>
            </a:r>
            <a:r>
              <a:rPr lang="es-ES" sz="2400" dirty="0" smtClean="0">
                <a:solidFill>
                  <a:srgbClr val="6B6BCF"/>
                </a:solidFill>
                <a:latin typeface="+mn-lt"/>
              </a:rPr>
              <a:t> </a:t>
            </a:r>
            <a:r>
              <a:rPr lang="es-ES" sz="2400" dirty="0" err="1" smtClean="0">
                <a:solidFill>
                  <a:srgbClr val="6B6BCF"/>
                </a:solidFill>
                <a:latin typeface="+mn-lt"/>
              </a:rPr>
              <a:t>architecture</a:t>
            </a:r>
            <a:endParaRPr lang="es-ES" sz="2400" dirty="0" smtClean="0">
              <a:solidFill>
                <a:srgbClr val="6B6BCF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6021288"/>
            <a:ext cx="35283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 smtClean="0"/>
              <a:t>Source</a:t>
            </a:r>
            <a:r>
              <a:rPr lang="es-ES" sz="900" dirty="0" smtClean="0"/>
              <a:t>: </a:t>
            </a:r>
            <a:r>
              <a:rPr lang="es-ES" sz="900" dirty="0" err="1" smtClean="0"/>
              <a:t>Karn</a:t>
            </a:r>
            <a:r>
              <a:rPr lang="es-ES" sz="900" dirty="0" smtClean="0"/>
              <a:t>-b [http://karnbulsuk.blogspot.com/]</a:t>
            </a:r>
            <a:endParaRPr lang="es-ES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/>
      <p:bldP spid="9" grpId="0" build="allAtOnce"/>
      <p:bldP spid="1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MASTER </a:t>
            </a:r>
            <a:r>
              <a:rPr lang="es-ES" dirty="0" err="1" smtClean="0"/>
              <a:t>design</a:t>
            </a:r>
            <a:r>
              <a:rPr lang="es-ES" dirty="0" smtClean="0"/>
              <a:t> </a:t>
            </a:r>
            <a:r>
              <a:rPr lang="es-ES" dirty="0" err="1" smtClean="0"/>
              <a:t>problem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 algn="ctr">
              <a:buClrTx/>
              <a:buNone/>
            </a:pPr>
            <a:r>
              <a:rPr lang="en-US" b="1" i="1" dirty="0" smtClean="0"/>
              <a:t>Model-based transformation </a:t>
            </a:r>
            <a:r>
              <a:rPr lang="en-US" b="1" i="1" dirty="0" smtClean="0"/>
              <a:t>of high-level </a:t>
            </a:r>
            <a:r>
              <a:rPr lang="en-US" b="1" i="1" dirty="0" smtClean="0"/>
              <a:t>compliance requirements into executable policies that enable enforcement and assessment mechanisms </a:t>
            </a:r>
          </a:p>
          <a:p>
            <a:pPr lvl="1" eaLnBrk="1" hangingPunct="1"/>
            <a:r>
              <a:rPr lang="en-US" dirty="0" smtClean="0"/>
              <a:t>MASTER Methodology</a:t>
            </a:r>
          </a:p>
          <a:p>
            <a:pPr lvl="2"/>
            <a:r>
              <a:rPr lang="en-GB" b="0" dirty="0" smtClean="0"/>
              <a:t>Methodological support to specify MASTER compliance policies: monitoring, enforcement and assessment</a:t>
            </a:r>
          </a:p>
          <a:p>
            <a:pPr lvl="2"/>
            <a:r>
              <a:rPr lang="en-GB" b="0" dirty="0" smtClean="0"/>
              <a:t>Based on the </a:t>
            </a:r>
            <a:r>
              <a:rPr lang="en-GB" b="0" dirty="0" smtClean="0"/>
              <a:t>Deming Cycle phases</a:t>
            </a:r>
            <a:r>
              <a:rPr lang="en-GB" b="0" i="1" dirty="0" smtClean="0"/>
              <a:t> </a:t>
            </a:r>
            <a:r>
              <a:rPr lang="en-GB" b="0" dirty="0" smtClean="0"/>
              <a:t>with emphasis on three pillars</a:t>
            </a:r>
          </a:p>
          <a:p>
            <a:pPr lvl="3"/>
            <a:r>
              <a:rPr lang="en-GB" dirty="0" smtClean="0"/>
              <a:t>Controls</a:t>
            </a:r>
          </a:p>
          <a:p>
            <a:pPr lvl="3"/>
            <a:r>
              <a:rPr lang="en-GB" dirty="0" smtClean="0"/>
              <a:t>Risk</a:t>
            </a:r>
          </a:p>
          <a:p>
            <a:pPr lvl="3"/>
            <a:r>
              <a:rPr lang="en-GB" dirty="0" smtClean="0"/>
              <a:t>Indicators</a:t>
            </a:r>
            <a:endParaRPr lang="en-GB" dirty="0" smtClean="0"/>
          </a:p>
          <a:p>
            <a:pPr lvl="1"/>
            <a:r>
              <a:rPr lang="en-GB" dirty="0" smtClean="0"/>
              <a:t>MASTER Design Workbench</a:t>
            </a:r>
          </a:p>
          <a:p>
            <a:pPr lvl="2"/>
            <a:r>
              <a:rPr lang="en-US" dirty="0" smtClean="0"/>
              <a:t>Specification of high level policies (including regulations, standards,  internal policy, etc...) in a structured </a:t>
            </a:r>
            <a:r>
              <a:rPr lang="en-US" dirty="0" smtClean="0"/>
              <a:t>form</a:t>
            </a:r>
            <a:endParaRPr lang="en-US" dirty="0" smtClean="0"/>
          </a:p>
          <a:p>
            <a:pPr lvl="3"/>
            <a:r>
              <a:rPr lang="en-US" dirty="0" smtClean="0"/>
              <a:t>Business Context Model</a:t>
            </a:r>
          </a:p>
          <a:p>
            <a:pPr lvl="3"/>
            <a:r>
              <a:rPr lang="en-US" dirty="0" smtClean="0"/>
              <a:t>Protection &amp; Assessment Model</a:t>
            </a:r>
          </a:p>
          <a:p>
            <a:pPr lvl="2"/>
            <a:r>
              <a:rPr lang="en-GB" dirty="0" smtClean="0"/>
              <a:t>Generation of policies that will configure the MASTER supporting infrastructure</a:t>
            </a:r>
            <a:endParaRPr lang="en-GB" dirty="0" smtClean="0"/>
          </a:p>
          <a:p>
            <a:pPr marL="615950" lvl="3" indent="-342900">
              <a:buClrTx/>
              <a:buNone/>
            </a:pPr>
            <a:endParaRPr lang="en-US" dirty="0" smtClean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E8BDD6-CC24-4E4E-8EF9-8EE415B448C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MASTER Design process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62988" cy="5572125"/>
          </a:xfrm>
        </p:spPr>
        <p:txBody>
          <a:bodyPr/>
          <a:lstStyle/>
          <a:p>
            <a:pPr lvl="1"/>
            <a:r>
              <a:rPr lang="en-GB" dirty="0" smtClean="0"/>
              <a:t>Analyse the Business Context</a:t>
            </a:r>
          </a:p>
          <a:p>
            <a:pPr lvl="2"/>
            <a:r>
              <a:rPr lang="en-GB" dirty="0" smtClean="0"/>
              <a:t>Processes, services, </a:t>
            </a:r>
            <a:r>
              <a:rPr lang="en-GB" dirty="0" smtClean="0"/>
              <a:t>resources, organization hierarchy</a:t>
            </a:r>
            <a:endParaRPr lang="en-GB" dirty="0" smtClean="0"/>
          </a:p>
          <a:p>
            <a:pPr lvl="1"/>
            <a:r>
              <a:rPr lang="en-GB" dirty="0" smtClean="0"/>
              <a:t>Establish Control Objectives and KAIs</a:t>
            </a:r>
          </a:p>
          <a:p>
            <a:pPr lvl="2" eaLnBrk="1" hangingPunct="1"/>
            <a:r>
              <a:rPr lang="en-GB" dirty="0" smtClean="0"/>
              <a:t>Based on results of Risk Assessment</a:t>
            </a:r>
          </a:p>
          <a:p>
            <a:pPr lvl="2" eaLnBrk="1" hangingPunct="1"/>
            <a:r>
              <a:rPr lang="en-GB" dirty="0" smtClean="0"/>
              <a:t>Control Objective Refinement</a:t>
            </a:r>
          </a:p>
          <a:p>
            <a:pPr lvl="1"/>
            <a:r>
              <a:rPr lang="en-US" dirty="0" smtClean="0"/>
              <a:t>Establish Control Activities</a:t>
            </a:r>
          </a:p>
          <a:p>
            <a:pPr lvl="2"/>
            <a:r>
              <a:rPr lang="en-GB" dirty="0" smtClean="0"/>
              <a:t>Security </a:t>
            </a:r>
            <a:r>
              <a:rPr lang="en-GB" dirty="0" smtClean="0"/>
              <a:t>best practices, </a:t>
            </a:r>
            <a:r>
              <a:rPr lang="en-GB" dirty="0" smtClean="0"/>
              <a:t>ISO 27002, etc</a:t>
            </a:r>
            <a:endParaRPr lang="en-US" dirty="0" smtClean="0"/>
          </a:p>
          <a:p>
            <a:pPr lvl="1"/>
            <a:r>
              <a:rPr lang="en-US" dirty="0" smtClean="0"/>
              <a:t>Design Control Processes and KSIs</a:t>
            </a:r>
          </a:p>
          <a:p>
            <a:pPr lvl="2"/>
            <a:r>
              <a:rPr lang="en-US" dirty="0" smtClean="0"/>
              <a:t>Repository of models for security/regulatory best practices: PRMs</a:t>
            </a:r>
          </a:p>
          <a:p>
            <a:pPr lvl="2"/>
            <a:r>
              <a:rPr lang="en-US" dirty="0" smtClean="0"/>
              <a:t>Verify the Design of Control Processes</a:t>
            </a:r>
          </a:p>
          <a:p>
            <a:pPr lvl="1" eaLnBrk="1" hangingPunct="1"/>
            <a:r>
              <a:rPr lang="en-US" dirty="0" smtClean="0"/>
              <a:t>Implement Control Processes and Indicators</a:t>
            </a:r>
          </a:p>
          <a:p>
            <a:pPr lvl="2"/>
            <a:r>
              <a:rPr lang="en-US" dirty="0" smtClean="0"/>
              <a:t>Define monitoring, enforcement and assessment mechanisms </a:t>
            </a:r>
          </a:p>
          <a:p>
            <a:pPr lvl="1"/>
            <a:r>
              <a:rPr lang="en-US" dirty="0" smtClean="0"/>
              <a:t>Generate MASTER policies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GB" dirty="0" smtClean="0"/>
          </a:p>
          <a:p>
            <a:pPr lvl="2"/>
            <a:endParaRPr lang="en-GB" dirty="0" smtClean="0"/>
          </a:p>
          <a:p>
            <a:pPr lvl="2">
              <a:buNone/>
            </a:pPr>
            <a:endParaRPr lang="en-GB" dirty="0" smtClean="0"/>
          </a:p>
          <a:p>
            <a:pPr lvl="2"/>
            <a:endParaRPr lang="en-GB" dirty="0" smtClean="0"/>
          </a:p>
          <a:p>
            <a:pPr lvl="2"/>
            <a:endParaRPr lang="en-GB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FD44BDF-4922-49C3-B57E-A2FD59A33142}" type="slidenum">
              <a:rPr lang="en-GB">
                <a:latin typeface="Arial" pitchFamily="34" charset="0"/>
              </a:rPr>
              <a:pPr/>
              <a:t>5</a:t>
            </a:fld>
            <a:endParaRPr lang="en-GB">
              <a:latin typeface="Arial" pitchFamily="34" charset="0"/>
            </a:endParaRPr>
          </a:p>
        </p:txBody>
      </p:sp>
      <p:pic>
        <p:nvPicPr>
          <p:cNvPr id="5" name="Picture 4" descr="ATO_lockup_1C_BL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5805264"/>
            <a:ext cx="1403648" cy="8020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MASTER </a:t>
            </a:r>
            <a:r>
              <a:rPr lang="es-ES" dirty="0" err="1" smtClean="0"/>
              <a:t>Design</a:t>
            </a:r>
            <a:r>
              <a:rPr lang="es-ES" dirty="0" smtClean="0"/>
              <a:t> </a:t>
            </a:r>
            <a:r>
              <a:rPr lang="es-ES" dirty="0" err="1" smtClean="0"/>
              <a:t>workbench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buClrTx/>
              <a:buNone/>
            </a:pPr>
            <a:r>
              <a:rPr lang="en-GB" dirty="0" smtClean="0"/>
              <a:t>	</a:t>
            </a:r>
          </a:p>
          <a:p>
            <a:pPr marL="342900" lvl="2" indent="-342900">
              <a:buClrTx/>
              <a:buNone/>
            </a:pPr>
            <a:endParaRPr lang="en-GB" dirty="0" smtClean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E8BDD6-CC24-4E4E-8EF9-8EE415B448C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827559" y="907703"/>
            <a:ext cx="1677987" cy="868362"/>
          </a:xfrm>
          <a:prstGeom prst="roundRect">
            <a:avLst>
              <a:gd name="adj" fmla="val 16667"/>
            </a:avLst>
          </a:prstGeom>
          <a:solidFill>
            <a:srgbClr val="4BACC6">
              <a:lumMod val="60000"/>
              <a:lumOff val="40000"/>
            </a:srgbClr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Target (business) process, services and infrastructure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2627784" y="980728"/>
            <a:ext cx="1654175" cy="631825"/>
          </a:xfrm>
          <a:prstGeom prst="roundRect">
            <a:avLst>
              <a:gd name="adj" fmla="val 16667"/>
            </a:avLst>
          </a:prstGeom>
          <a:solidFill>
            <a:srgbClr val="4BACC6">
              <a:lumMod val="60000"/>
              <a:lumOff val="40000"/>
            </a:srgbClr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Regulations and codes of practice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5" name="AutoShape 6"/>
          <p:cNvSpPr>
            <a:spLocks noChangeArrowheads="1"/>
          </p:cNvSpPr>
          <p:nvPr/>
        </p:nvSpPr>
        <p:spPr bwMode="auto">
          <a:xfrm>
            <a:off x="5964709" y="918815"/>
            <a:ext cx="2016125" cy="868363"/>
          </a:xfrm>
          <a:prstGeom prst="roundRect">
            <a:avLst>
              <a:gd name="adj" fmla="val 16667"/>
            </a:avLst>
          </a:prstGeom>
          <a:solidFill>
            <a:srgbClr val="4BACC6">
              <a:lumMod val="60000"/>
              <a:lumOff val="40000"/>
            </a:srgbClr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Corporate policies and governance culture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2699221" y="2349153"/>
            <a:ext cx="3097213" cy="1150937"/>
          </a:xfrm>
          <a:prstGeom prst="roundRect">
            <a:avLst>
              <a:gd name="adj" fmla="val 16667"/>
            </a:avLst>
          </a:prstGeom>
          <a:solidFill>
            <a:srgbClr val="4F81BD">
              <a:lumMod val="60000"/>
              <a:lumOff val="40000"/>
            </a:srgbClr>
          </a:solidFill>
          <a:ln w="25400" algn="ctr">
            <a:solidFill>
              <a:srgbClr val="1F497D">
                <a:lumMod val="40000"/>
                <a:lumOff val="60000"/>
              </a:srgbClr>
            </a:solidFill>
            <a:round/>
            <a:headEnd/>
            <a:tailEnd/>
          </a:ln>
          <a:effectLst>
            <a:outerShdw dist="107763" dir="2700000" algn="ctr" rotWithShape="0">
              <a:srgbClr val="1F497D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Design process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cxnSp>
        <p:nvCxnSpPr>
          <p:cNvPr id="27" name="Elbow Connector 26"/>
          <p:cNvCxnSpPr>
            <a:stCxn id="23" idx="2"/>
            <a:endCxn id="26" idx="0"/>
          </p:cNvCxnSpPr>
          <p:nvPr/>
        </p:nvCxnSpPr>
        <p:spPr>
          <a:xfrm rot="16200000" flipH="1">
            <a:off x="2669853" y="771971"/>
            <a:ext cx="573088" cy="2581275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rgbClr val="4F81BD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28" name="Elbow Connector 27"/>
          <p:cNvCxnSpPr>
            <a:stCxn id="24" idx="2"/>
            <a:endCxn id="26" idx="0"/>
          </p:cNvCxnSpPr>
          <p:nvPr/>
        </p:nvCxnSpPr>
        <p:spPr>
          <a:xfrm rot="16200000" flipH="1">
            <a:off x="3482653" y="1584771"/>
            <a:ext cx="736600" cy="792163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rgbClr val="4F81BD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29" name="Elbow Connector 28"/>
          <p:cNvCxnSpPr>
            <a:stCxn id="25" idx="2"/>
            <a:endCxn id="26" idx="0"/>
          </p:cNvCxnSpPr>
          <p:nvPr/>
        </p:nvCxnSpPr>
        <p:spPr>
          <a:xfrm rot="5400000">
            <a:off x="5328915" y="705297"/>
            <a:ext cx="561975" cy="2725737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rgbClr val="4F81BD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30" name="Rounded Rectangle 29"/>
          <p:cNvSpPr/>
          <p:nvPr/>
        </p:nvSpPr>
        <p:spPr>
          <a:xfrm>
            <a:off x="6444134" y="2276128"/>
            <a:ext cx="1368425" cy="72072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Verification</a:t>
            </a:r>
            <a:endParaRPr kumimoji="0" lang="es-E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Model</a:t>
            </a:r>
            <a:endParaRPr kumimoji="0" lang="es-E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147146" y="2276128"/>
            <a:ext cx="1368425" cy="72072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Design</a:t>
            </a:r>
            <a:r>
              <a:rPr kumimoji="0" lang="es-E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s-E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Model</a:t>
            </a:r>
            <a:endParaRPr kumimoji="0" lang="es-E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796434" y="2996853"/>
            <a:ext cx="1368425" cy="719137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Policy</a:t>
            </a:r>
            <a:r>
              <a:rPr kumimoji="0" lang="es-E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s-E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Model</a:t>
            </a:r>
            <a:endParaRPr kumimoji="0" lang="es-E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548284" y="2204690"/>
            <a:ext cx="1295400" cy="698500"/>
          </a:xfrm>
          <a:prstGeom prst="round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Indicators</a:t>
            </a:r>
            <a:endParaRPr kumimoji="0" lang="es-E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3528" y="2204864"/>
            <a:ext cx="1274762" cy="914400"/>
          </a:xfrm>
          <a:prstGeom prst="round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Objectives</a:t>
            </a:r>
            <a:endParaRPr kumimoji="0" lang="es-E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548284" y="2852390"/>
            <a:ext cx="1273175" cy="914400"/>
          </a:xfrm>
          <a:prstGeom prst="round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Control </a:t>
            </a:r>
            <a:r>
              <a:rPr kumimoji="0" lang="es-E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Activities</a:t>
            </a:r>
            <a:endParaRPr kumimoji="0" lang="es-E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36" name="Straight Arrow Connector 35"/>
          <p:cNvCxnSpPr>
            <a:stCxn id="26" idx="2"/>
            <a:endCxn id="37" idx="3"/>
          </p:cNvCxnSpPr>
          <p:nvPr/>
        </p:nvCxnSpPr>
        <p:spPr>
          <a:xfrm rot="16200000" flipH="1">
            <a:off x="3869208" y="3877916"/>
            <a:ext cx="792163" cy="36512"/>
          </a:xfrm>
          <a:prstGeom prst="straightConnector1">
            <a:avLst/>
          </a:prstGeom>
          <a:noFill/>
          <a:ln w="38100" cap="flat" cmpd="sng" algn="ctr">
            <a:solidFill>
              <a:srgbClr val="4F81BD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37" name="Round Same Side Corner Rectangle 36"/>
          <p:cNvSpPr/>
          <p:nvPr/>
        </p:nvSpPr>
        <p:spPr>
          <a:xfrm>
            <a:off x="3275484" y="4292253"/>
            <a:ext cx="2016125" cy="792162"/>
          </a:xfrm>
          <a:prstGeom prst="round2Same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kern="0" dirty="0" smtClean="0">
                <a:solidFill>
                  <a:sysClr val="window" lastClr="FFFFFF"/>
                </a:solidFill>
                <a:cs typeface="Arial" pitchFamily="34" charset="0"/>
              </a:rPr>
              <a:t>MASTER </a:t>
            </a:r>
            <a:r>
              <a:rPr kumimoji="0" lang="es-E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Policy</a:t>
            </a:r>
            <a:endParaRPr kumimoji="0" lang="es-ES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23528" y="3140968"/>
            <a:ext cx="1274762" cy="914400"/>
          </a:xfrm>
          <a:prstGeom prst="round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Control </a:t>
            </a:r>
            <a:r>
              <a:rPr kumimoji="0" lang="es-E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Processes</a:t>
            </a:r>
            <a:endParaRPr kumimoji="0" lang="es-E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9" name="AutoShape 6"/>
          <p:cNvSpPr>
            <a:spLocks noChangeArrowheads="1"/>
          </p:cNvSpPr>
          <p:nvPr/>
        </p:nvSpPr>
        <p:spPr bwMode="auto">
          <a:xfrm>
            <a:off x="4356571" y="980728"/>
            <a:ext cx="1487488" cy="647700"/>
          </a:xfrm>
          <a:prstGeom prst="roundRect">
            <a:avLst>
              <a:gd name="adj" fmla="val 16667"/>
            </a:avLst>
          </a:prstGeom>
          <a:solidFill>
            <a:srgbClr val="4BACC6">
              <a:lumMod val="60000"/>
              <a:lumOff val="40000"/>
            </a:srgbClr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1" charset="-128"/>
              </a:rPr>
              <a:t>Threat scenarios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1" charset="-128"/>
              </a:rPr>
              <a:t> </a:t>
            </a:r>
          </a:p>
        </p:txBody>
      </p:sp>
      <p:cxnSp>
        <p:nvCxnSpPr>
          <p:cNvPr id="40" name="Elbow Connector 39"/>
          <p:cNvCxnSpPr>
            <a:stCxn id="39" idx="2"/>
            <a:endCxn id="26" idx="0"/>
          </p:cNvCxnSpPr>
          <p:nvPr/>
        </p:nvCxnSpPr>
        <p:spPr>
          <a:xfrm rot="5400000">
            <a:off x="4312915" y="1562547"/>
            <a:ext cx="720725" cy="852487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rgbClr val="4F81BD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grpSp>
        <p:nvGrpSpPr>
          <p:cNvPr id="56" name="Group 55"/>
          <p:cNvGrpSpPr/>
          <p:nvPr/>
        </p:nvGrpSpPr>
        <p:grpSpPr>
          <a:xfrm>
            <a:off x="6102350" y="3757786"/>
            <a:ext cx="3041650" cy="2816225"/>
            <a:chOff x="6102350" y="3757786"/>
            <a:chExt cx="3041650" cy="2816225"/>
          </a:xfrm>
        </p:grpSpPr>
        <p:sp>
          <p:nvSpPr>
            <p:cNvPr id="41" name="AutoShape 2"/>
            <p:cNvSpPr>
              <a:spLocks noChangeArrowheads="1"/>
            </p:cNvSpPr>
            <p:nvPr/>
          </p:nvSpPr>
          <p:spPr bwMode="auto">
            <a:xfrm>
              <a:off x="6959600" y="3757786"/>
              <a:ext cx="1301750" cy="213201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Business Process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4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02350" y="4653136"/>
              <a:ext cx="3041650" cy="1920875"/>
            </a:xfrm>
            <a:prstGeom prst="rect">
              <a:avLst/>
            </a:prstGeom>
            <a:noFill/>
            <a:effectLst/>
          </p:spPr>
        </p:pic>
        <p:pic>
          <p:nvPicPr>
            <p:cNvPr id="43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06406" y="6093296"/>
              <a:ext cx="2224087" cy="323850"/>
            </a:xfrm>
            <a:prstGeom prst="rect">
              <a:avLst/>
            </a:prstGeom>
            <a:noFill/>
            <a:effectLst/>
          </p:spPr>
        </p:pic>
        <p:pic>
          <p:nvPicPr>
            <p:cNvPr id="44" name="Object 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103616" y="4117826"/>
              <a:ext cx="1066800" cy="1677987"/>
            </a:xfrm>
            <a:prstGeom prst="rect">
              <a:avLst/>
            </a:prstGeom>
            <a:noFill/>
          </p:spPr>
        </p:pic>
      </p:grpSp>
      <p:sp>
        <p:nvSpPr>
          <p:cNvPr id="45" name="Rounded Rectangle 44"/>
          <p:cNvSpPr/>
          <p:nvPr/>
        </p:nvSpPr>
        <p:spPr>
          <a:xfrm>
            <a:off x="7092280" y="2924944"/>
            <a:ext cx="1368425" cy="72072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Evidence</a:t>
            </a: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s-E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Model</a:t>
            </a:r>
            <a:endParaRPr kumimoji="0" lang="es-E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Model</a:t>
            </a:r>
            <a:r>
              <a:rPr lang="es-ES" dirty="0" smtClean="0"/>
              <a:t> </a:t>
            </a:r>
            <a:r>
              <a:rPr lang="es-ES" dirty="0" err="1" smtClean="0"/>
              <a:t>transformations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E8BDD6-CC24-4E4E-8EF9-8EE415B448C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1026" name="Object 2"/>
          <p:cNvPicPr>
            <a:picLocks noChangeArrowheads="1"/>
          </p:cNvPicPr>
          <p:nvPr/>
        </p:nvPicPr>
        <p:blipFill>
          <a:blip r:embed="rId2"/>
          <a:srcRect l="-1563" t="-497" b="-249"/>
          <a:stretch>
            <a:fillRect/>
          </a:stretch>
        </p:blipFill>
        <p:spPr bwMode="auto">
          <a:xfrm>
            <a:off x="1043608" y="1052736"/>
            <a:ext cx="745713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TO_lockup_1C_BL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5733256"/>
            <a:ext cx="1403648" cy="8020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31000">
              <a:schemeClr val="bg1">
                <a:alpha val="37000"/>
              </a:schemeClr>
            </a:gs>
            <a:gs pos="77000">
              <a:schemeClr val="accent6">
                <a:lumMod val="20000"/>
                <a:lumOff val="80000"/>
              </a:schemeClr>
            </a:gs>
          </a:gsLst>
          <a:lin ang="15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250825" y="3971925"/>
            <a:ext cx="6191250" cy="16158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/>
              <a:t>Contact</a:t>
            </a:r>
          </a:p>
          <a:p>
            <a:pPr>
              <a:spcBef>
                <a:spcPct val="50000"/>
              </a:spcBef>
            </a:pPr>
            <a:r>
              <a:rPr lang="en-GB" dirty="0" smtClean="0"/>
              <a:t>Beatriz </a:t>
            </a:r>
            <a:r>
              <a:rPr lang="en-GB" dirty="0" err="1" smtClean="0"/>
              <a:t>Gallego-Nicasio</a:t>
            </a:r>
            <a:r>
              <a:rPr lang="en-GB" dirty="0" smtClean="0"/>
              <a:t> </a:t>
            </a:r>
            <a:r>
              <a:rPr lang="en-GB" dirty="0" err="1" smtClean="0"/>
              <a:t>Crespo</a:t>
            </a:r>
            <a:endParaRPr lang="en-GB" dirty="0"/>
          </a:p>
          <a:p>
            <a:r>
              <a:rPr lang="en-GB" dirty="0" err="1" smtClean="0"/>
              <a:t>Atos</a:t>
            </a:r>
            <a:r>
              <a:rPr lang="en-GB" dirty="0" smtClean="0"/>
              <a:t> Research &amp; Innovation (ARI)</a:t>
            </a:r>
          </a:p>
          <a:p>
            <a:r>
              <a:rPr lang="en-GB" dirty="0" err="1" smtClean="0"/>
              <a:t>Atos</a:t>
            </a:r>
            <a:r>
              <a:rPr lang="en-GB" dirty="0" smtClean="0"/>
              <a:t> Origin, Spain</a:t>
            </a:r>
            <a:endParaRPr lang="en-GB" dirty="0"/>
          </a:p>
          <a:p>
            <a:r>
              <a:rPr lang="en-GB" dirty="0" smtClean="0"/>
              <a:t>beatriz.gallego-nicasio@atosorigin.com</a:t>
            </a:r>
            <a:endParaRPr lang="en-GB" dirty="0"/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6143625" y="6140450"/>
            <a:ext cx="3000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/>
              <a:t>http://www.master-fp7.eu</a:t>
            </a:r>
          </a:p>
        </p:txBody>
      </p:sp>
      <p:pic>
        <p:nvPicPr>
          <p:cNvPr id="4" name="Picture 3" descr="ATO_Lockup_RGB_s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132856"/>
            <a:ext cx="2757795" cy="16537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76056" y="3140968"/>
            <a:ext cx="31683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err="1" smtClean="0"/>
              <a:t>Questions</a:t>
            </a:r>
            <a:r>
              <a:rPr lang="es-ES" sz="3600" dirty="0" smtClean="0"/>
              <a:t>?</a:t>
            </a:r>
          </a:p>
          <a:p>
            <a:endParaRPr lang="es-ES" sz="3600" dirty="0" smtClean="0"/>
          </a:p>
          <a:p>
            <a:endParaRPr lang="es-ES" sz="3600" dirty="0" smtClean="0"/>
          </a:p>
          <a:p>
            <a:r>
              <a:rPr lang="es-ES" sz="2400" dirty="0" err="1" smtClean="0"/>
              <a:t>Thank</a:t>
            </a:r>
            <a:r>
              <a:rPr lang="es-ES" sz="2400" dirty="0" smtClean="0"/>
              <a:t> </a:t>
            </a:r>
            <a:r>
              <a:rPr lang="es-ES" sz="2400" dirty="0" err="1" smtClean="0"/>
              <a:t>you</a:t>
            </a:r>
            <a:r>
              <a:rPr lang="es-ES" sz="2400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MASTER_template_v1.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_template_v1.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STER_template_v1.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_v1.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_v1.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_v1.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_v1.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_v1.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template_v1.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template_v1.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template_v1.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template_v1.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template_v1.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template_v1.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</TotalTime>
  <Words>381</Words>
  <Application>Microsoft Office PowerPoint</Application>
  <PresentationFormat>On-screen Show (4:3)</PresentationFormat>
  <Paragraphs>114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Presentation2</vt:lpstr>
      <vt:lpstr>Slide 1</vt:lpstr>
      <vt:lpstr>Compliance challenges for dynamic Enterprise collaboration</vt:lpstr>
      <vt:lpstr>The MASTER solution</vt:lpstr>
      <vt:lpstr>The MASTER design problem</vt:lpstr>
      <vt:lpstr>MASTER Design process </vt:lpstr>
      <vt:lpstr>MASTER Design workbench</vt:lpstr>
      <vt:lpstr>Model transformations</vt:lpstr>
      <vt:lpstr>Slide 8</vt:lpstr>
    </vt:vector>
  </TitlesOfParts>
  <Company>Atos Origin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PSR</dc:creator>
  <cp:lastModifiedBy>Atos Origin</cp:lastModifiedBy>
  <cp:revision>111</cp:revision>
  <dcterms:created xsi:type="dcterms:W3CDTF">2010-03-18T16:14:06Z</dcterms:created>
  <dcterms:modified xsi:type="dcterms:W3CDTF">2011-06-09T08:47:48Z</dcterms:modified>
</cp:coreProperties>
</file>