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300" r:id="rId4"/>
    <p:sldId id="302" r:id="rId5"/>
    <p:sldId id="303" r:id="rId6"/>
    <p:sldId id="287" r:id="rId7"/>
    <p:sldId id="286" r:id="rId8"/>
    <p:sldId id="285" r:id="rId9"/>
    <p:sldId id="288" r:id="rId10"/>
    <p:sldId id="289" r:id="rId11"/>
    <p:sldId id="291" r:id="rId12"/>
    <p:sldId id="293" r:id="rId13"/>
    <p:sldId id="294" r:id="rId14"/>
    <p:sldId id="295" r:id="rId15"/>
    <p:sldId id="297" r:id="rId16"/>
    <p:sldId id="296" r:id="rId17"/>
    <p:sldId id="299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Controlling</a:t>
            </a:r>
            <a:r>
              <a:rPr lang="it-IT" dirty="0" smtClean="0"/>
              <a:t> Data </a:t>
            </a:r>
            <a:r>
              <a:rPr lang="it-IT" dirty="0" err="1" smtClean="0"/>
              <a:t>Disclosure</a:t>
            </a:r>
            <a:r>
              <a:rPr lang="it-IT" dirty="0" smtClean="0"/>
              <a:t> in </a:t>
            </a:r>
            <a:r>
              <a:rPr lang="it-IT" dirty="0" err="1" smtClean="0"/>
              <a:t>Cross-domain</a:t>
            </a:r>
            <a:r>
              <a:rPr lang="it-IT" dirty="0" smtClean="0"/>
              <a:t> Network </a:t>
            </a:r>
            <a:r>
              <a:rPr lang="it-IT" dirty="0" err="1" smtClean="0"/>
              <a:t>Monitoring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err="1" smtClean="0"/>
              <a:t>Challenges</a:t>
            </a:r>
            <a:r>
              <a:rPr lang="it-IT" dirty="0" smtClean="0"/>
              <a:t> and </a:t>
            </a:r>
            <a:r>
              <a:rPr lang="it-IT" dirty="0" err="1" smtClean="0"/>
              <a:t>Approaches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tx1"/>
                </a:solidFill>
              </a:rPr>
              <a:t>Giuseppe Bianchi</a:t>
            </a:r>
          </a:p>
          <a:p>
            <a:r>
              <a:rPr lang="it-IT" sz="2300" dirty="0" smtClean="0">
                <a:solidFill>
                  <a:schemeClr val="tx1"/>
                </a:solidFill>
              </a:rPr>
              <a:t>Giuseppe.bianchi@uniroma2.it</a:t>
            </a:r>
          </a:p>
          <a:p>
            <a:r>
              <a:rPr lang="it-IT" sz="2300" dirty="0" smtClean="0">
                <a:solidFill>
                  <a:schemeClr val="tx1"/>
                </a:solidFill>
              </a:rPr>
              <a:t>FP7 DEMONS </a:t>
            </a:r>
            <a:r>
              <a:rPr lang="it-IT" sz="2300" dirty="0" err="1" smtClean="0">
                <a:solidFill>
                  <a:schemeClr val="tx1"/>
                </a:solidFill>
              </a:rPr>
              <a:t>Integrated</a:t>
            </a:r>
            <a:r>
              <a:rPr lang="it-IT" sz="2300" dirty="0" smtClean="0">
                <a:solidFill>
                  <a:schemeClr val="tx1"/>
                </a:solidFill>
              </a:rPr>
              <a:t> Project – </a:t>
            </a:r>
            <a:r>
              <a:rPr lang="it-IT" sz="2300" dirty="0" err="1" smtClean="0">
                <a:solidFill>
                  <a:schemeClr val="tx1"/>
                </a:solidFill>
              </a:rPr>
              <a:t>Scientific</a:t>
            </a:r>
            <a:r>
              <a:rPr lang="it-IT" sz="2300" dirty="0" smtClean="0">
                <a:solidFill>
                  <a:schemeClr val="tx1"/>
                </a:solidFill>
              </a:rPr>
              <a:t> </a:t>
            </a:r>
            <a:r>
              <a:rPr lang="it-IT" sz="2300" dirty="0" err="1" smtClean="0">
                <a:solidFill>
                  <a:schemeClr val="tx1"/>
                </a:solidFill>
              </a:rPr>
              <a:t>Coordinator</a:t>
            </a:r>
            <a:endParaRPr lang="it-IT" dirty="0" smtClean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err="1" smtClean="0">
                <a:solidFill>
                  <a:schemeClr val="tx1"/>
                </a:solidFill>
              </a:rPr>
              <a:t>June</a:t>
            </a:r>
            <a:r>
              <a:rPr lang="it-IT" dirty="0" smtClean="0">
                <a:solidFill>
                  <a:schemeClr val="tx1"/>
                </a:solidFill>
              </a:rPr>
              <a:t> 9, 2011 – </a:t>
            </a:r>
            <a:r>
              <a:rPr lang="it-IT" dirty="0" err="1" smtClean="0">
                <a:solidFill>
                  <a:schemeClr val="tx1"/>
                </a:solidFill>
              </a:rPr>
              <a:t>PoFi</a:t>
            </a:r>
            <a:r>
              <a:rPr lang="it-IT" dirty="0" smtClean="0">
                <a:solidFill>
                  <a:schemeClr val="tx1"/>
                </a:solidFill>
              </a:rPr>
              <a:t> Workshop, Pisa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construction</a:t>
            </a:r>
            <a:r>
              <a:rPr lang="it-IT" dirty="0" smtClean="0"/>
              <a:t> (at a </a:t>
            </a:r>
            <a:r>
              <a:rPr lang="it-IT" dirty="0" err="1" smtClean="0"/>
              <a:t>glance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err="1" smtClean="0"/>
              <a:t>Asymmetric</a:t>
            </a:r>
            <a:r>
              <a:rPr lang="it-IT" b="1" dirty="0" smtClean="0"/>
              <a:t> </a:t>
            </a:r>
            <a:r>
              <a:rPr lang="it-IT" b="1" dirty="0" err="1" smtClean="0"/>
              <a:t>encryption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symmetric</a:t>
            </a:r>
            <a:r>
              <a:rPr lang="it-IT" b="1" dirty="0" smtClean="0"/>
              <a:t> </a:t>
            </a:r>
            <a:r>
              <a:rPr lang="it-IT" b="1" dirty="0" err="1" smtClean="0"/>
              <a:t>keys</a:t>
            </a:r>
            <a:endParaRPr lang="it-IT" b="1" dirty="0" smtClean="0"/>
          </a:p>
          <a:p>
            <a:pPr lvl="2"/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ordinary</a:t>
            </a:r>
            <a:r>
              <a:rPr lang="it-IT" dirty="0" smtClean="0"/>
              <a:t> </a:t>
            </a:r>
            <a:r>
              <a:rPr lang="it-IT" dirty="0" err="1" smtClean="0"/>
              <a:t>symmetric</a:t>
            </a:r>
            <a:r>
              <a:rPr lang="it-IT" dirty="0" smtClean="0"/>
              <a:t> </a:t>
            </a:r>
            <a:r>
              <a:rPr lang="it-IT" dirty="0" err="1" smtClean="0"/>
              <a:t>cipher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logs</a:t>
            </a:r>
            <a:r>
              <a:rPr lang="it-IT" dirty="0" smtClean="0"/>
              <a:t> (e.g. AES-128)</a:t>
            </a:r>
          </a:p>
          <a:p>
            <a:pPr lvl="2"/>
            <a:r>
              <a:rPr lang="it-IT" dirty="0" err="1" smtClean="0"/>
              <a:t>Deliver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per-log</a:t>
            </a:r>
            <a:r>
              <a:rPr lang="it-IT" dirty="0" smtClean="0"/>
              <a:t> </a:t>
            </a:r>
            <a:r>
              <a:rPr lang="it-IT" dirty="0" err="1" smtClean="0"/>
              <a:t>AES-key</a:t>
            </a:r>
            <a:r>
              <a:rPr lang="it-IT" dirty="0" smtClean="0"/>
              <a:t> </a:t>
            </a:r>
            <a:r>
              <a:rPr lang="it-IT" dirty="0" err="1" smtClean="0"/>
              <a:t>covered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asymmetric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endParaRPr lang="it-IT" i="1" u="sng" dirty="0" smtClean="0"/>
          </a:p>
          <a:p>
            <a:pPr lvl="2"/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r>
              <a:rPr lang="it-IT" dirty="0" smtClean="0"/>
              <a:t>: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escrow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encrypted</a:t>
            </a:r>
            <a:r>
              <a:rPr lang="it-IT" dirty="0" smtClean="0"/>
              <a:t> </a:t>
            </a:r>
            <a:r>
              <a:rPr lang="it-IT" dirty="0" err="1" smtClean="0"/>
              <a:t>AES-keys</a:t>
            </a:r>
            <a:endParaRPr lang="it-IT" dirty="0" smtClean="0"/>
          </a:p>
          <a:p>
            <a:pPr lvl="8"/>
            <a:endParaRPr lang="it-IT" dirty="0" smtClean="0"/>
          </a:p>
          <a:p>
            <a:r>
              <a:rPr lang="it-IT" b="1" dirty="0" err="1" smtClean="0"/>
              <a:t>Pedersen</a:t>
            </a:r>
            <a:r>
              <a:rPr lang="it-IT" b="1" dirty="0" smtClean="0"/>
              <a:t>’s </a:t>
            </a:r>
            <a:r>
              <a:rPr lang="it-IT" b="1" dirty="0" err="1" smtClean="0"/>
              <a:t>Distributed</a:t>
            </a:r>
            <a:r>
              <a:rPr lang="it-IT" b="1" dirty="0" smtClean="0"/>
              <a:t> Key </a:t>
            </a:r>
            <a:r>
              <a:rPr lang="it-IT" b="1" dirty="0" err="1" smtClean="0"/>
              <a:t>Sharing</a:t>
            </a:r>
            <a:endParaRPr lang="it-IT" b="1" dirty="0" smtClean="0"/>
          </a:p>
          <a:p>
            <a:pPr lvl="2"/>
            <a:r>
              <a:rPr lang="it-IT" dirty="0" err="1" smtClean="0"/>
              <a:t>Setup</a:t>
            </a:r>
            <a:r>
              <a:rPr lang="it-IT" dirty="0" smtClean="0"/>
              <a:t> “</a:t>
            </a:r>
            <a:r>
              <a:rPr lang="it-IT" dirty="0" err="1" smtClean="0"/>
              <a:t>unknown</a:t>
            </a:r>
            <a:r>
              <a:rPr lang="it-IT" dirty="0" smtClean="0"/>
              <a:t>” </a:t>
            </a:r>
            <a:r>
              <a:rPr lang="it-IT" dirty="0" err="1" smtClean="0"/>
              <a:t>shared</a:t>
            </a:r>
            <a:r>
              <a:rPr lang="it-IT" dirty="0" smtClean="0"/>
              <a:t> secret S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domains</a:t>
            </a:r>
            <a:r>
              <a:rPr lang="it-IT" dirty="0" smtClean="0"/>
              <a:t> (</a:t>
            </a:r>
            <a:r>
              <a:rPr lang="it-IT" dirty="0" err="1" smtClean="0"/>
              <a:t>verifiable</a:t>
            </a:r>
            <a:r>
              <a:rPr lang="it-IT" dirty="0" smtClean="0"/>
              <a:t> SS)</a:t>
            </a:r>
          </a:p>
          <a:p>
            <a:pPr lvl="2"/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public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r>
              <a:rPr lang="it-IT" dirty="0" err="1" smtClean="0"/>
              <a:t>g</a:t>
            </a:r>
            <a:r>
              <a:rPr lang="it-IT" baseline="30000" dirty="0" err="1" smtClean="0"/>
              <a:t>S</a:t>
            </a:r>
            <a:endParaRPr lang="it-IT" baseline="30000" dirty="0" smtClean="0"/>
          </a:p>
          <a:p>
            <a:pPr lvl="8"/>
            <a:endParaRPr lang="it-IT" dirty="0" smtClean="0"/>
          </a:p>
          <a:p>
            <a:r>
              <a:rPr lang="it-IT" b="1" dirty="0" err="1" smtClean="0"/>
              <a:t>Boneh</a:t>
            </a:r>
            <a:r>
              <a:rPr lang="it-IT" b="1" dirty="0" smtClean="0"/>
              <a:t> &amp; Franklin’s </a:t>
            </a:r>
            <a:r>
              <a:rPr lang="it-IT" b="1" dirty="0" err="1" smtClean="0"/>
              <a:t>Pairing-based</a:t>
            </a:r>
            <a:r>
              <a:rPr lang="it-IT" b="1" dirty="0" smtClean="0"/>
              <a:t> </a:t>
            </a:r>
            <a:r>
              <a:rPr lang="it-IT" b="1" dirty="0" err="1" smtClean="0"/>
              <a:t>Identity</a:t>
            </a:r>
            <a:r>
              <a:rPr lang="it-IT" b="1" dirty="0" smtClean="0"/>
              <a:t> </a:t>
            </a:r>
            <a:r>
              <a:rPr lang="it-IT" b="1" dirty="0" err="1" smtClean="0"/>
              <a:t>Based</a:t>
            </a:r>
            <a:r>
              <a:rPr lang="it-IT" b="1" dirty="0" smtClean="0"/>
              <a:t> </a:t>
            </a:r>
            <a:r>
              <a:rPr lang="it-IT" b="1" dirty="0" err="1" smtClean="0"/>
              <a:t>Encryption</a:t>
            </a:r>
            <a:r>
              <a:rPr lang="it-IT" b="1" dirty="0" smtClean="0"/>
              <a:t> </a:t>
            </a:r>
          </a:p>
          <a:p>
            <a:pPr lvl="2"/>
            <a:r>
              <a:rPr lang="it-IT" dirty="0" err="1" smtClean="0"/>
              <a:t>Use</a:t>
            </a:r>
            <a:r>
              <a:rPr lang="it-IT" dirty="0" smtClean="0"/>
              <a:t> public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r>
              <a:rPr lang="it-IT" dirty="0" err="1" smtClean="0"/>
              <a:t>g</a:t>
            </a:r>
            <a:r>
              <a:rPr lang="it-IT" baseline="30000" dirty="0" err="1" smtClean="0"/>
              <a:t>S</a:t>
            </a:r>
            <a:r>
              <a:rPr lang="it-IT" baseline="30000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public IBE </a:t>
            </a:r>
            <a:r>
              <a:rPr lang="it-IT" dirty="0" smtClean="0"/>
              <a:t>key (</a:t>
            </a:r>
            <a:r>
              <a:rPr lang="it-IT" i="1" dirty="0" smtClean="0"/>
              <a:t>no PKG </a:t>
            </a:r>
            <a:r>
              <a:rPr lang="it-IT" i="1" dirty="0" err="1" smtClean="0"/>
              <a:t>needed</a:t>
            </a:r>
            <a:r>
              <a:rPr lang="it-IT" i="1" dirty="0" smtClean="0"/>
              <a:t>, </a:t>
            </a:r>
            <a:r>
              <a:rPr lang="it-IT" i="1" smtClean="0"/>
              <a:t>obviously</a:t>
            </a:r>
            <a:r>
              <a:rPr lang="it-IT" smtClean="0"/>
              <a:t>)</a:t>
            </a:r>
            <a:endParaRPr lang="it-IT" dirty="0" smtClean="0"/>
          </a:p>
          <a:p>
            <a:pPr lvl="2"/>
            <a:r>
              <a:rPr lang="it-IT" dirty="0" err="1" smtClean="0"/>
              <a:t>Encrypt</a:t>
            </a:r>
            <a:r>
              <a:rPr lang="it-IT" dirty="0" smtClean="0"/>
              <a:t> </a:t>
            </a:r>
            <a:r>
              <a:rPr lang="it-IT" i="1" u="sng" dirty="0" err="1" smtClean="0"/>
              <a:t>per-identity</a:t>
            </a:r>
            <a:r>
              <a:rPr lang="it-IT" dirty="0" smtClean="0"/>
              <a:t>,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 ID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index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log</a:t>
            </a:r>
          </a:p>
          <a:p>
            <a:pPr lvl="2"/>
            <a:r>
              <a:rPr lang="it-IT" dirty="0" err="1" smtClean="0"/>
              <a:t>Escrow</a:t>
            </a:r>
            <a:r>
              <a:rPr lang="it-IT" dirty="0" smtClean="0"/>
              <a:t> private (</a:t>
            </a:r>
            <a:r>
              <a:rPr lang="it-IT" dirty="0" err="1" smtClean="0"/>
              <a:t>per-identity</a:t>
            </a:r>
            <a:r>
              <a:rPr lang="it-IT" dirty="0" smtClean="0"/>
              <a:t>) key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releasing</a:t>
            </a:r>
            <a:r>
              <a:rPr lang="it-IT" dirty="0" smtClean="0"/>
              <a:t> </a:t>
            </a:r>
            <a:r>
              <a:rPr lang="it-IT" dirty="0" err="1" smtClean="0"/>
              <a:t>shares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ID</a:t>
            </a:r>
            <a:r>
              <a:rPr lang="it-IT" baseline="30000" dirty="0" smtClean="0"/>
              <a:t>S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63888" y="1988840"/>
            <a:ext cx="5400600" cy="2376264"/>
          </a:xfrm>
          <a:prstGeom prst="rect">
            <a:avLst/>
          </a:prstGeom>
          <a:solidFill>
            <a:schemeClr val="accent2">
              <a:lumMod val="40000"/>
              <a:lumOff val="60000"/>
              <a:alpha val="4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Details</a:t>
            </a:r>
            <a:r>
              <a:rPr lang="it-IT" dirty="0" smtClean="0"/>
              <a:t> (1/5): </a:t>
            </a:r>
            <a:r>
              <a:rPr lang="it-IT" dirty="0" err="1" smtClean="0"/>
              <a:t>Setup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504056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 err="1" smtClean="0"/>
              <a:t>Once-for-all</a:t>
            </a:r>
            <a:r>
              <a:rPr lang="it-IT" b="1" dirty="0" smtClean="0"/>
              <a:t> Domain </a:t>
            </a:r>
            <a:r>
              <a:rPr lang="it-IT" b="1" dirty="0" err="1" smtClean="0"/>
              <a:t>cooperation</a:t>
            </a:r>
            <a:r>
              <a:rPr lang="it-IT" b="1" dirty="0" smtClean="0"/>
              <a:t> via </a:t>
            </a:r>
            <a:r>
              <a:rPr lang="it-IT" b="1" dirty="0" err="1" smtClean="0"/>
              <a:t>Pedersen</a:t>
            </a:r>
            <a:r>
              <a:rPr lang="it-IT" b="1" dirty="0" smtClean="0"/>
              <a:t> DKG</a:t>
            </a:r>
          </a:p>
          <a:p>
            <a:pPr lvl="1"/>
            <a:r>
              <a:rPr lang="it-IT" dirty="0" smtClean="0"/>
              <a:t>Secret S </a:t>
            </a:r>
            <a:r>
              <a:rPr lang="it-IT" dirty="0" err="1" smtClean="0"/>
              <a:t>generated</a:t>
            </a:r>
            <a:endParaRPr lang="it-IT" dirty="0" smtClean="0"/>
          </a:p>
          <a:p>
            <a:pPr lvl="2"/>
            <a:r>
              <a:rPr lang="it-IT" dirty="0" err="1" smtClean="0"/>
              <a:t>unique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unknown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endParaRPr lang="it-IT" dirty="0" smtClean="0"/>
          </a:p>
          <a:p>
            <a:pPr lvl="1"/>
            <a:r>
              <a:rPr lang="it-IT" dirty="0" smtClean="0"/>
              <a:t>Domain i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knows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one</a:t>
            </a:r>
            <a:r>
              <a:rPr lang="it-IT" dirty="0" smtClean="0"/>
              <a:t> share x</a:t>
            </a:r>
            <a:r>
              <a:rPr lang="it-IT" baseline="-25000" dirty="0" smtClean="0"/>
              <a:t>i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pPr lvl="1"/>
            <a:r>
              <a:rPr lang="it-IT" dirty="0" err="1" smtClean="0"/>
              <a:t>g</a:t>
            </a:r>
            <a:r>
              <a:rPr lang="it-IT" baseline="30000" dirty="0" err="1" smtClean="0"/>
              <a:t>S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r>
              <a:rPr lang="it-IT" dirty="0" smtClean="0"/>
              <a:t> public</a:t>
            </a:r>
          </a:p>
          <a:p>
            <a:pPr lvl="2"/>
            <a:r>
              <a:rPr lang="it-IT" dirty="0" err="1" smtClean="0"/>
              <a:t>g</a:t>
            </a:r>
            <a:r>
              <a:rPr lang="it-IT" baseline="30000" dirty="0" err="1" smtClean="0"/>
              <a:t>S</a:t>
            </a:r>
            <a:r>
              <a:rPr lang="it-IT" dirty="0" smtClean="0"/>
              <a:t>  = </a:t>
            </a:r>
            <a:r>
              <a:rPr lang="it-IT" dirty="0" err="1" smtClean="0"/>
              <a:t>Pedersen’s</a:t>
            </a:r>
            <a:r>
              <a:rPr lang="it-IT" dirty="0" smtClean="0"/>
              <a:t>  </a:t>
            </a:r>
            <a:br>
              <a:rPr lang="it-IT" dirty="0" smtClean="0"/>
            </a:br>
            <a:r>
              <a:rPr lang="it-IT" dirty="0" err="1" smtClean="0"/>
              <a:t>verification</a:t>
            </a:r>
            <a:r>
              <a:rPr lang="it-IT" dirty="0" smtClean="0"/>
              <a:t> 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r>
              <a:rPr lang="it-IT" dirty="0" smtClean="0"/>
              <a:t> 0</a:t>
            </a:r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r>
              <a:rPr lang="it-IT" b="1" dirty="0" err="1" smtClean="0"/>
              <a:t>Domains</a:t>
            </a:r>
            <a:r>
              <a:rPr lang="it-IT" b="1" dirty="0" smtClean="0"/>
              <a:t> </a:t>
            </a:r>
            <a:r>
              <a:rPr lang="it-IT" b="1" dirty="0" err="1" smtClean="0"/>
              <a:t>agree</a:t>
            </a:r>
            <a:r>
              <a:rPr lang="it-IT" b="1" dirty="0" smtClean="0"/>
              <a:t> on non degenerate </a:t>
            </a:r>
            <a:r>
              <a:rPr lang="it-IT" b="1" dirty="0" err="1" smtClean="0"/>
              <a:t>computable</a:t>
            </a:r>
            <a:r>
              <a:rPr lang="it-IT" b="1" dirty="0" smtClean="0"/>
              <a:t> </a:t>
            </a:r>
            <a:r>
              <a:rPr lang="it-IT" b="1" dirty="0" err="1" smtClean="0"/>
              <a:t>bilinear</a:t>
            </a:r>
            <a:r>
              <a:rPr lang="it-IT" b="1" dirty="0" smtClean="0"/>
              <a:t> </a:t>
            </a:r>
            <a:r>
              <a:rPr lang="it-IT" b="1" dirty="0" err="1" smtClean="0"/>
              <a:t>pairing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	G</a:t>
            </a:r>
            <a:r>
              <a:rPr lang="en-US" dirty="0" smtClean="0">
                <a:sym typeface="Symbol" pitchFamily="18" charset="2"/>
              </a:rPr>
              <a:t>G</a:t>
            </a:r>
            <a:r>
              <a:rPr lang="en-US" baseline="50000" dirty="0" smtClean="0"/>
              <a:t> </a:t>
            </a:r>
            <a:r>
              <a:rPr lang="en-US" dirty="0" smtClean="0">
                <a:sym typeface="Symbol" pitchFamily="18" charset="2"/>
              </a:rPr>
              <a:t> G</a:t>
            </a:r>
            <a:r>
              <a:rPr lang="en-US" baseline="-25000" dirty="0" smtClean="0">
                <a:sym typeface="Symbol" pitchFamily="18" charset="2"/>
              </a:rPr>
              <a:t>1   </a:t>
            </a:r>
            <a:r>
              <a:rPr lang="en-US" dirty="0" smtClean="0">
                <a:sym typeface="Symbol" pitchFamily="18" charset="2"/>
              </a:rPr>
              <a:t>  finite cyclic groups order q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err="1" smtClean="0">
                <a:sym typeface="Symbol" pitchFamily="18" charset="2"/>
              </a:rPr>
              <a:t>s.t</a:t>
            </a:r>
            <a:r>
              <a:rPr lang="en-US" dirty="0" smtClean="0">
                <a:sym typeface="Symbol" pitchFamily="18" charset="2"/>
              </a:rPr>
              <a:t>.:</a:t>
            </a:r>
            <a:r>
              <a:rPr lang="en-US" baseline="50000" dirty="0" smtClean="0">
                <a:sym typeface="Symbol" pitchFamily="18" charset="2"/>
              </a:rPr>
              <a:t> </a:t>
            </a:r>
            <a:r>
              <a:rPr lang="en-US" dirty="0" smtClean="0"/>
              <a:t>e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g</a:t>
            </a:r>
            <a:r>
              <a:rPr lang="en-US" baseline="30000" dirty="0" err="1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g</a:t>
            </a:r>
            <a:r>
              <a:rPr lang="en-US" baseline="30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e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g,g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baseline="50000" dirty="0" err="1" smtClean="0">
                <a:sym typeface="Symbol" pitchFamily="18" charset="2"/>
              </a:rPr>
              <a:t>ab</a:t>
            </a:r>
            <a:r>
              <a:rPr lang="en-US" baseline="50000" dirty="0" smtClean="0">
                <a:sym typeface="Symbol" pitchFamily="18" charset="2"/>
              </a:rPr>
              <a:t>    </a:t>
            </a:r>
            <a:r>
              <a:rPr lang="en-US" dirty="0" smtClean="0">
                <a:sym typeface="Symbol" pitchFamily="18" charset="2"/>
              </a:rPr>
              <a:t></a:t>
            </a:r>
            <a:r>
              <a:rPr lang="en-US" dirty="0" err="1" smtClean="0">
                <a:sym typeface="Symbol" pitchFamily="18" charset="2"/>
              </a:rPr>
              <a:t>a,bZ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err="1" smtClean="0">
                <a:sym typeface="Symbol" pitchFamily="18" charset="2"/>
              </a:rPr>
              <a:t>gG</a:t>
            </a:r>
            <a:endParaRPr lang="en-US" dirty="0" smtClean="0">
              <a:sym typeface="Symbol" pitchFamily="18" charset="2"/>
            </a:endParaRPr>
          </a:p>
          <a:p>
            <a:pPr lvl="1"/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616325" y="1977709"/>
          <a:ext cx="5299075" cy="2233612"/>
        </p:xfrm>
        <a:graphic>
          <a:graphicData uri="http://schemas.openxmlformats.org/presentationml/2006/ole">
            <p:oleObj spid="_x0000_s37890" name="Equazione" r:id="rId3" imgW="3644640" imgH="1536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Details</a:t>
            </a:r>
            <a:r>
              <a:rPr lang="it-IT" dirty="0" smtClean="0"/>
              <a:t> (2/5): </a:t>
            </a:r>
            <a:r>
              <a:rPr lang="it-IT" dirty="0" err="1" smtClean="0"/>
              <a:t>per-index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Index</a:t>
            </a:r>
            <a:r>
              <a:rPr lang="it-IT" dirty="0" smtClean="0"/>
              <a:t> = </a:t>
            </a:r>
            <a:r>
              <a:rPr lang="it-IT" dirty="0" err="1" smtClean="0"/>
              <a:t>arbitrary</a:t>
            </a:r>
            <a:r>
              <a:rPr lang="it-IT" dirty="0" smtClean="0"/>
              <a:t> </a:t>
            </a:r>
            <a:r>
              <a:rPr lang="it-IT" dirty="0" err="1" smtClean="0"/>
              <a:t>filtering</a:t>
            </a:r>
            <a:r>
              <a:rPr lang="it-IT" dirty="0" smtClean="0"/>
              <a:t> key</a:t>
            </a:r>
          </a:p>
          <a:p>
            <a:pPr lvl="2"/>
            <a:r>
              <a:rPr lang="it-IT" dirty="0" smtClean="0"/>
              <a:t>DNS </a:t>
            </a:r>
            <a:r>
              <a:rPr lang="it-IT" dirty="0" err="1" smtClean="0"/>
              <a:t>name</a:t>
            </a:r>
            <a:r>
              <a:rPr lang="it-IT" dirty="0" smtClean="0"/>
              <a:t>, IP </a:t>
            </a:r>
            <a:r>
              <a:rPr lang="it-IT" dirty="0" err="1" smtClean="0"/>
              <a:t>address</a:t>
            </a:r>
            <a:r>
              <a:rPr lang="it-IT" dirty="0" smtClean="0"/>
              <a:t>, Flow tuple, </a:t>
            </a:r>
            <a:r>
              <a:rPr lang="it-IT" dirty="0" err="1" smtClean="0"/>
              <a:t>etc</a:t>
            </a:r>
            <a:endParaRPr lang="it-IT" dirty="0" smtClean="0"/>
          </a:p>
          <a:p>
            <a:pPr lvl="8"/>
            <a:endParaRPr lang="it-IT" dirty="0" smtClean="0"/>
          </a:p>
          <a:p>
            <a:r>
              <a:rPr lang="it-IT" dirty="0" smtClean="0"/>
              <a:t>Log = information </a:t>
            </a:r>
            <a:r>
              <a:rPr lang="it-IT" dirty="0" err="1" smtClean="0"/>
              <a:t>associated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 smtClean="0"/>
          </a:p>
          <a:p>
            <a:pPr lvl="2"/>
            <a:r>
              <a:rPr lang="it-IT" dirty="0" err="1" smtClean="0"/>
              <a:t>List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querying</a:t>
            </a:r>
            <a:r>
              <a:rPr lang="it-IT" dirty="0" smtClean="0"/>
              <a:t> </a:t>
            </a:r>
            <a:r>
              <a:rPr lang="it-IT" dirty="0" err="1" smtClean="0"/>
              <a:t>hosts</a:t>
            </a:r>
            <a:r>
              <a:rPr lang="it-IT" dirty="0" smtClean="0"/>
              <a:t>, </a:t>
            </a:r>
            <a:r>
              <a:rPr lang="it-IT" dirty="0" err="1" smtClean="0"/>
              <a:t>delivered</a:t>
            </a:r>
            <a:r>
              <a:rPr lang="it-IT" dirty="0" smtClean="0"/>
              <a:t> </a:t>
            </a:r>
            <a:r>
              <a:rPr lang="it-IT" dirty="0" err="1" smtClean="0"/>
              <a:t>packets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endParaRPr lang="it-IT" dirty="0" smtClean="0"/>
          </a:p>
          <a:p>
            <a:pPr lvl="8"/>
            <a:endParaRPr lang="it-IT" dirty="0" smtClean="0"/>
          </a:p>
          <a:p>
            <a:r>
              <a:rPr lang="it-IT" dirty="0" err="1" smtClean="0"/>
              <a:t>Cipher</a:t>
            </a:r>
            <a:r>
              <a:rPr lang="it-IT" dirty="0" smtClean="0"/>
              <a:t> = </a:t>
            </a:r>
            <a:r>
              <a:rPr lang="it-IT" dirty="0" err="1" smtClean="0"/>
              <a:t>symmetric</a:t>
            </a:r>
            <a:r>
              <a:rPr lang="it-IT" dirty="0" smtClean="0"/>
              <a:t> = e.g., AES-128</a:t>
            </a:r>
          </a:p>
          <a:p>
            <a:pPr lvl="2"/>
            <a:r>
              <a:rPr lang="it-IT" dirty="0" err="1" smtClean="0"/>
              <a:t>Encrypt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log </a:t>
            </a:r>
            <a:r>
              <a:rPr lang="it-IT" dirty="0" err="1" smtClean="0"/>
              <a:t>associated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 smtClean="0"/>
          </a:p>
          <a:p>
            <a:pPr lvl="2"/>
            <a:r>
              <a:rPr lang="it-IT" dirty="0" err="1" smtClean="0"/>
              <a:t>Automated</a:t>
            </a:r>
            <a:r>
              <a:rPr lang="it-IT" dirty="0" smtClean="0"/>
              <a:t> </a:t>
            </a:r>
            <a:r>
              <a:rPr lang="it-IT" dirty="0" err="1" smtClean="0"/>
              <a:t>pseudorandom</a:t>
            </a:r>
            <a:r>
              <a:rPr lang="it-IT" dirty="0" smtClean="0"/>
              <a:t> key generation (</a:t>
            </a:r>
            <a:r>
              <a:rPr lang="it-IT" dirty="0" err="1" smtClean="0"/>
              <a:t>stateless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distinct</a:t>
            </a:r>
            <a:r>
              <a:rPr lang="it-IT" dirty="0" smtClean="0"/>
              <a:t> key per </a:t>
            </a:r>
            <a:r>
              <a:rPr lang="it-IT" dirty="0" err="1" smtClean="0"/>
              <a:t>index</a:t>
            </a:r>
            <a:r>
              <a:rPr lang="it-IT" dirty="0" smtClean="0"/>
              <a:t> ID and per domain i: </a:t>
            </a:r>
          </a:p>
          <a:p>
            <a:pPr lvl="1">
              <a:buNone/>
            </a:pPr>
            <a:r>
              <a:rPr lang="it-IT" dirty="0" smtClean="0"/>
              <a:t>			</a:t>
            </a:r>
            <a:r>
              <a:rPr lang="it-IT" sz="2400" b="1" dirty="0" err="1" smtClean="0"/>
              <a:t>K</a:t>
            </a:r>
            <a:r>
              <a:rPr lang="it-IT" sz="2400" b="1" baseline="-25000" dirty="0" err="1" smtClean="0"/>
              <a:t>i</a:t>
            </a:r>
            <a:r>
              <a:rPr lang="it-IT" sz="2400" b="1" baseline="-25000" dirty="0" smtClean="0"/>
              <a:t>,</a:t>
            </a:r>
            <a:r>
              <a:rPr lang="it-IT" sz="2400" b="1" baseline="-25000" dirty="0" err="1" smtClean="0"/>
              <a:t>ID</a:t>
            </a:r>
            <a:r>
              <a:rPr lang="it-IT" sz="2400" b="1" dirty="0" err="1" smtClean="0"/>
              <a:t>=K</a:t>
            </a:r>
            <a:r>
              <a:rPr lang="it-IT" sz="2400" b="1" dirty="0" smtClean="0"/>
              <a:t>(domain i, </a:t>
            </a:r>
            <a:r>
              <a:rPr lang="it-IT" sz="2400" b="1" dirty="0" err="1" smtClean="0"/>
              <a:t>index</a:t>
            </a:r>
            <a:r>
              <a:rPr lang="it-IT" sz="2400" b="1" dirty="0" smtClean="0"/>
              <a:t> ID)</a:t>
            </a:r>
            <a:r>
              <a:rPr lang="it-IT" sz="2400" b="1" dirty="0" err="1" smtClean="0"/>
              <a:t>=PRF</a:t>
            </a:r>
            <a:r>
              <a:rPr lang="it-IT" sz="2400" b="1" dirty="0" smtClean="0"/>
              <a:t>(Domain secret, 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Details</a:t>
            </a:r>
            <a:r>
              <a:rPr lang="it-IT" dirty="0" smtClean="0"/>
              <a:t> (3/5): </a:t>
            </a:r>
            <a:r>
              <a:rPr lang="it-IT" dirty="0" err="1" smtClean="0"/>
              <a:t>publish</a:t>
            </a:r>
            <a:r>
              <a:rPr lang="it-IT" dirty="0" smtClean="0"/>
              <a:t> IBE </a:t>
            </a:r>
            <a:r>
              <a:rPr lang="it-IT" dirty="0" err="1" smtClean="0"/>
              <a:t>encrypted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per-index</a:t>
            </a:r>
            <a:r>
              <a:rPr lang="it-IT" dirty="0" smtClean="0"/>
              <a:t> key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Index</a:t>
            </a:r>
            <a:r>
              <a:rPr lang="it-IT" dirty="0" smtClean="0"/>
              <a:t> </a:t>
            </a:r>
            <a:r>
              <a:rPr lang="it-IT" dirty="0" err="1" smtClean="0"/>
              <a:t>identity</a:t>
            </a:r>
            <a:r>
              <a:rPr lang="it-IT" dirty="0" smtClean="0"/>
              <a:t>: 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err="1" smtClean="0"/>
              <a:t>=</a:t>
            </a:r>
            <a:r>
              <a:rPr lang="it-IT" dirty="0" smtClean="0"/>
              <a:t> </a:t>
            </a:r>
            <a:r>
              <a:rPr lang="it-IT" dirty="0" err="1" smtClean="0"/>
              <a:t>Hash</a:t>
            </a:r>
            <a:r>
              <a:rPr lang="it-IT" dirty="0" smtClean="0"/>
              <a:t>(</a:t>
            </a:r>
            <a:r>
              <a:rPr lang="it-IT" dirty="0" err="1" smtClean="0"/>
              <a:t>index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) </a:t>
            </a:r>
            <a:r>
              <a:rPr lang="it-IT" dirty="0" err="1" smtClean="0"/>
              <a:t>over</a:t>
            </a:r>
            <a:r>
              <a:rPr lang="it-IT" dirty="0" smtClean="0"/>
              <a:t> G</a:t>
            </a:r>
          </a:p>
          <a:p>
            <a:endParaRPr lang="it-IT" dirty="0" smtClean="0"/>
          </a:p>
          <a:p>
            <a:r>
              <a:rPr lang="it-IT" dirty="0" err="1" smtClean="0"/>
              <a:t>Release</a:t>
            </a:r>
            <a:r>
              <a:rPr lang="it-IT" dirty="0" smtClean="0"/>
              <a:t> in public (once per log):</a:t>
            </a:r>
          </a:p>
          <a:p>
            <a:pPr lvl="1"/>
            <a:r>
              <a:rPr lang="it-IT" dirty="0" smtClean="0"/>
              <a:t>g</a:t>
            </a:r>
            <a:r>
              <a:rPr lang="it-IT" baseline="30000" dirty="0" smtClean="0"/>
              <a:t>r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r (pseudo)</a:t>
            </a:r>
            <a:r>
              <a:rPr lang="it-IT" dirty="0" err="1" smtClean="0">
                <a:sym typeface="Wingdings" pitchFamily="2" charset="2"/>
              </a:rPr>
              <a:t>random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err="1" smtClean="0">
                <a:sym typeface="Wingdings" pitchFamily="2" charset="2"/>
              </a:rPr>
              <a:t>Again</a:t>
            </a:r>
            <a:r>
              <a:rPr lang="it-IT" dirty="0" smtClean="0">
                <a:sym typeface="Wingdings" pitchFamily="2" charset="2"/>
              </a:rPr>
              <a:t>, PRF </a:t>
            </a:r>
            <a:r>
              <a:rPr lang="it-IT" dirty="0" err="1" smtClean="0">
                <a:sym typeface="Wingdings" pitchFamily="2" charset="2"/>
              </a:rPr>
              <a:t>trick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make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stateless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err="1" smtClean="0"/>
              <a:t>Encrypted</a:t>
            </a:r>
            <a:r>
              <a:rPr lang="it-IT" dirty="0" smtClean="0"/>
              <a:t> key = </a:t>
            </a:r>
            <a:r>
              <a:rPr lang="it-IT" dirty="0" err="1" smtClean="0"/>
              <a:t>K</a:t>
            </a:r>
            <a:r>
              <a:rPr lang="it-IT" baseline="-25000" dirty="0" err="1" smtClean="0"/>
              <a:t>i</a:t>
            </a:r>
            <a:r>
              <a:rPr lang="it-IT" baseline="-25000" dirty="0" smtClean="0"/>
              <a:t>,f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</a:t>
            </a:r>
            <a:r>
              <a:rPr lang="it-IT" dirty="0" smtClean="0"/>
              <a:t> e(</a:t>
            </a:r>
            <a:r>
              <a:rPr lang="it-IT" dirty="0" err="1" smtClean="0"/>
              <a:t>g</a:t>
            </a:r>
            <a:r>
              <a:rPr lang="it-IT" baseline="30000" dirty="0" err="1" smtClean="0"/>
              <a:t>s</a:t>
            </a:r>
            <a:r>
              <a:rPr lang="it-IT" dirty="0" smtClean="0">
                <a:sym typeface="Wingdings" pitchFamily="2" charset="2"/>
              </a:rPr>
              <a:t>,</a:t>
            </a:r>
            <a:r>
              <a:rPr lang="it-IT" dirty="0" smtClean="0"/>
              <a:t> (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smtClean="0"/>
              <a:t>r</a:t>
            </a:r>
            <a:r>
              <a:rPr lang="it-IT" dirty="0" smtClean="0"/>
              <a:t>)= </a:t>
            </a:r>
            <a:r>
              <a:rPr lang="it-IT" dirty="0" err="1" smtClean="0"/>
              <a:t>K</a:t>
            </a:r>
            <a:r>
              <a:rPr lang="it-IT" baseline="-25000" dirty="0" err="1" smtClean="0"/>
              <a:t>i</a:t>
            </a:r>
            <a:r>
              <a:rPr lang="it-IT" baseline="-25000" dirty="0" smtClean="0"/>
              <a:t>,f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</a:t>
            </a:r>
            <a:r>
              <a:rPr lang="it-IT" dirty="0" smtClean="0"/>
              <a:t> e(g</a:t>
            </a:r>
            <a:r>
              <a:rPr lang="it-IT" dirty="0" smtClean="0">
                <a:sym typeface="Wingdings" pitchFamily="2" charset="2"/>
              </a:rPr>
              <a:t>,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err="1" smtClean="0"/>
              <a:t>rs</a:t>
            </a:r>
            <a:endParaRPr lang="it-IT" baseline="30000" dirty="0" smtClean="0"/>
          </a:p>
          <a:p>
            <a:endParaRPr lang="it-IT" dirty="0" smtClean="0"/>
          </a:p>
          <a:p>
            <a:r>
              <a:rPr lang="it-IT" dirty="0" err="1" smtClean="0"/>
              <a:t>Usual</a:t>
            </a:r>
            <a:r>
              <a:rPr lang="it-IT" dirty="0" smtClean="0"/>
              <a:t> public key </a:t>
            </a:r>
            <a:r>
              <a:rPr lang="it-IT" dirty="0" err="1" smtClean="0"/>
              <a:t>encryption</a:t>
            </a:r>
            <a:r>
              <a:rPr lang="it-IT" dirty="0" smtClean="0"/>
              <a:t>: private key </a:t>
            </a:r>
            <a:r>
              <a:rPr lang="it-IT" dirty="0" err="1" smtClean="0"/>
              <a:t>needed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decrypt</a:t>
            </a:r>
            <a:endParaRPr lang="it-IT" dirty="0" smtClean="0"/>
          </a:p>
          <a:p>
            <a:pPr lvl="1"/>
            <a:r>
              <a:rPr lang="it-IT" b="1" dirty="0" err="1" smtClean="0">
                <a:solidFill>
                  <a:srgbClr val="FF0000"/>
                </a:solidFill>
              </a:rPr>
              <a:t>but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u="sng" dirty="0" smtClean="0">
                <a:solidFill>
                  <a:srgbClr val="FF0000"/>
                </a:solidFill>
              </a:rPr>
              <a:t>none </a:t>
            </a:r>
            <a:r>
              <a:rPr lang="it-IT" b="1" u="sng" dirty="0" err="1" smtClean="0">
                <a:solidFill>
                  <a:srgbClr val="FF0000"/>
                </a:solidFill>
              </a:rPr>
              <a:t>has</a:t>
            </a:r>
            <a:r>
              <a:rPr lang="it-IT" b="1" u="sng" dirty="0" smtClean="0">
                <a:solidFill>
                  <a:srgbClr val="FF0000"/>
                </a:solidFill>
              </a:rPr>
              <a:t> </a:t>
            </a:r>
            <a:r>
              <a:rPr lang="it-IT" b="1" u="sng" dirty="0" err="1" smtClean="0">
                <a:solidFill>
                  <a:srgbClr val="FF0000"/>
                </a:solidFill>
              </a:rPr>
              <a:t>it</a:t>
            </a:r>
            <a:r>
              <a:rPr lang="it-IT" b="1" dirty="0" smtClean="0">
                <a:solidFill>
                  <a:srgbClr val="FF0000"/>
                </a:solidFill>
              </a:rPr>
              <a:t>, at </a:t>
            </a:r>
            <a:r>
              <a:rPr lang="it-IT" b="1" dirty="0" err="1" smtClean="0">
                <a:solidFill>
                  <a:srgbClr val="FF0000"/>
                </a:solidFill>
              </a:rPr>
              <a:t>this</a:t>
            </a:r>
            <a:r>
              <a:rPr lang="it-IT" b="1" dirty="0" smtClean="0">
                <a:solidFill>
                  <a:srgbClr val="FF0000"/>
                </a:solidFill>
              </a:rPr>
              <a:t>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Details</a:t>
            </a:r>
            <a:r>
              <a:rPr lang="it-IT" dirty="0" smtClean="0"/>
              <a:t> (4/5): </a:t>
            </a:r>
            <a:r>
              <a:rPr lang="it-IT" dirty="0" err="1" smtClean="0"/>
              <a:t>release</a:t>
            </a:r>
            <a:r>
              <a:rPr lang="it-IT" dirty="0" smtClean="0"/>
              <a:t> key share </a:t>
            </a:r>
            <a:r>
              <a:rPr lang="it-IT" dirty="0" err="1" smtClean="0"/>
              <a:t>upon</a:t>
            </a:r>
            <a:r>
              <a:rPr lang="it-IT" dirty="0" smtClean="0"/>
              <a:t> </a:t>
            </a:r>
            <a:r>
              <a:rPr lang="it-IT" dirty="0" err="1" smtClean="0"/>
              <a:t>detected</a:t>
            </a:r>
            <a:r>
              <a:rPr lang="it-IT" dirty="0" smtClean="0"/>
              <a:t> </a:t>
            </a:r>
            <a:r>
              <a:rPr lang="it-IT" dirty="0" err="1" smtClean="0"/>
              <a:t>anomaly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construction</a:t>
            </a:r>
            <a:r>
              <a:rPr lang="it-IT" dirty="0" smtClean="0"/>
              <a:t>, domain </a:t>
            </a:r>
            <a:r>
              <a:rPr lang="it-IT" dirty="0" err="1" smtClean="0"/>
              <a:t>has</a:t>
            </a:r>
            <a:r>
              <a:rPr lang="it-IT" dirty="0" smtClean="0"/>
              <a:t> a share x</a:t>
            </a:r>
            <a:r>
              <a:rPr lang="it-IT" baseline="-25000" dirty="0" smtClean="0"/>
              <a:t>i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secret S</a:t>
            </a:r>
          </a:p>
          <a:p>
            <a:pPr lvl="8"/>
            <a:endParaRPr lang="it-IT" dirty="0" smtClean="0"/>
          </a:p>
          <a:p>
            <a:r>
              <a:rPr lang="it-IT" dirty="0" err="1" smtClean="0"/>
              <a:t>For</a:t>
            </a:r>
            <a:r>
              <a:rPr lang="it-IT" dirty="0" smtClean="0"/>
              <a:t> the “</a:t>
            </a:r>
            <a:r>
              <a:rPr lang="it-IT" dirty="0" err="1" smtClean="0"/>
              <a:t>anomalous</a:t>
            </a:r>
            <a:r>
              <a:rPr lang="it-IT" dirty="0" smtClean="0"/>
              <a:t>” </a:t>
            </a:r>
            <a:r>
              <a:rPr lang="it-IT" dirty="0" err="1" smtClean="0"/>
              <a:t>index</a:t>
            </a:r>
            <a:r>
              <a:rPr lang="it-IT" dirty="0" smtClean="0"/>
              <a:t>, domain i </a:t>
            </a:r>
            <a:r>
              <a:rPr lang="it-IT" dirty="0" err="1" smtClean="0"/>
              <a:t>derives</a:t>
            </a:r>
            <a:r>
              <a:rPr lang="it-IT" dirty="0" smtClean="0"/>
              <a:t> a </a:t>
            </a:r>
            <a:r>
              <a:rPr lang="it-IT" dirty="0" err="1" smtClean="0"/>
              <a:t>per-index</a:t>
            </a:r>
            <a:r>
              <a:rPr lang="it-IT" dirty="0" smtClean="0"/>
              <a:t> share: (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smtClean="0"/>
              <a:t>xi</a:t>
            </a:r>
          </a:p>
          <a:p>
            <a:pPr lvl="1"/>
            <a:r>
              <a:rPr lang="it-IT" dirty="0" err="1" smtClean="0"/>
              <a:t>Remember</a:t>
            </a:r>
            <a:r>
              <a:rPr lang="it-IT" dirty="0" smtClean="0"/>
              <a:t> </a:t>
            </a:r>
            <a:r>
              <a:rPr lang="it-IT" dirty="0" err="1" smtClean="0"/>
              <a:t>B&amp;F</a:t>
            </a:r>
            <a:r>
              <a:rPr lang="it-IT" dirty="0" smtClean="0"/>
              <a:t> IBE: (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smtClean="0"/>
              <a:t>S </a:t>
            </a:r>
            <a:r>
              <a:rPr lang="it-IT" dirty="0" err="1" smtClean="0"/>
              <a:t>is</a:t>
            </a:r>
            <a:r>
              <a:rPr lang="it-IT" dirty="0" smtClean="0"/>
              <a:t> the private key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endParaRPr lang="it-IT" baseline="30000" dirty="0" smtClean="0"/>
          </a:p>
          <a:p>
            <a:pPr lvl="1"/>
            <a:r>
              <a:rPr lang="it-IT" dirty="0" smtClean="0"/>
              <a:t>(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smtClean="0"/>
              <a:t>xi</a:t>
            </a:r>
            <a:r>
              <a:rPr lang="it-IT" dirty="0" smtClean="0"/>
              <a:t> = (</a:t>
            </a:r>
            <a:r>
              <a:rPr lang="it-IT" dirty="0" err="1" smtClean="0"/>
              <a:t>exponent</a:t>
            </a:r>
            <a:r>
              <a:rPr lang="it-IT" dirty="0" smtClean="0"/>
              <a:t>) share </a:t>
            </a:r>
            <a:r>
              <a:rPr lang="it-IT" dirty="0" err="1" smtClean="0"/>
              <a:t>of</a:t>
            </a:r>
            <a:r>
              <a:rPr lang="it-IT" dirty="0" smtClean="0"/>
              <a:t> private IBE key</a:t>
            </a:r>
          </a:p>
          <a:p>
            <a:endParaRPr lang="it-IT" dirty="0" smtClean="0"/>
          </a:p>
          <a:p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release</a:t>
            </a:r>
            <a:r>
              <a:rPr lang="it-IT" dirty="0" smtClean="0"/>
              <a:t> share: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anomaly</a:t>
            </a:r>
            <a:r>
              <a:rPr lang="it-IT" dirty="0" smtClean="0"/>
              <a:t> detection </a:t>
            </a:r>
            <a:r>
              <a:rPr lang="it-IT" dirty="0" err="1" smtClean="0"/>
              <a:t>mechanism</a:t>
            </a:r>
            <a:r>
              <a:rPr lang="it-IT" dirty="0" smtClean="0"/>
              <a:t> (</a:t>
            </a:r>
            <a:r>
              <a:rPr lang="it-IT" dirty="0" err="1" smtClean="0"/>
              <a:t>any</a:t>
            </a:r>
            <a:r>
              <a:rPr lang="it-IT" dirty="0" smtClean="0"/>
              <a:t> appropriate </a:t>
            </a:r>
            <a:r>
              <a:rPr lang="it-IT" dirty="0" err="1" smtClean="0"/>
              <a:t>to</a:t>
            </a:r>
            <a:r>
              <a:rPr lang="it-IT" dirty="0" smtClean="0"/>
              <a:t> the scope at </a:t>
            </a:r>
            <a:r>
              <a:rPr lang="it-IT" dirty="0" err="1" smtClean="0"/>
              <a:t>hands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Example</a:t>
            </a:r>
            <a:r>
              <a:rPr lang="it-IT" dirty="0" smtClean="0"/>
              <a:t>: DNS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fast-flux</a:t>
            </a:r>
            <a:r>
              <a:rPr lang="it-IT" dirty="0" smtClean="0">
                <a:sym typeface="Wingdings" pitchFamily="2" charset="2"/>
              </a:rPr>
              <a:t> DNS candidate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Details</a:t>
            </a:r>
            <a:r>
              <a:rPr lang="it-IT" dirty="0" smtClean="0"/>
              <a:t> (5/</a:t>
            </a:r>
            <a:r>
              <a:rPr lang="it-IT" dirty="0" err="1" smtClean="0"/>
              <a:t>5</a:t>
            </a:r>
            <a:r>
              <a:rPr lang="it-IT" dirty="0" smtClean="0"/>
              <a:t>): </a:t>
            </a:r>
            <a:r>
              <a:rPr lang="it-IT" dirty="0" err="1" smtClean="0"/>
              <a:t>Escrow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Anyone</a:t>
            </a:r>
            <a:r>
              <a:rPr lang="it-IT" dirty="0" smtClean="0"/>
              <a:t> (in </a:t>
            </a:r>
            <a:r>
              <a:rPr lang="it-IT" dirty="0" err="1" smtClean="0"/>
              <a:t>principle</a:t>
            </a:r>
            <a:r>
              <a:rPr lang="it-IT" dirty="0" smtClean="0"/>
              <a:t>) in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repository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collect</a:t>
            </a:r>
            <a:r>
              <a:rPr lang="it-IT" dirty="0" smtClean="0"/>
              <a:t> </a:t>
            </a:r>
            <a:r>
              <a:rPr lang="it-IT" dirty="0" err="1" smtClean="0"/>
              <a:t>shares</a:t>
            </a:r>
            <a:endParaRPr lang="it-IT" dirty="0" smtClean="0"/>
          </a:p>
          <a:p>
            <a:pPr lvl="7"/>
            <a:endParaRPr lang="it-IT" dirty="0" smtClean="0"/>
          </a:p>
          <a:p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shares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, </a:t>
            </a:r>
            <a:r>
              <a:rPr lang="it-IT" dirty="0" err="1" smtClean="0"/>
              <a:t>reconstruct</a:t>
            </a:r>
            <a:r>
              <a:rPr lang="it-IT" dirty="0" smtClean="0"/>
              <a:t> IBE private key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 via (</a:t>
            </a:r>
            <a:r>
              <a:rPr lang="it-IT" dirty="0" err="1" smtClean="0"/>
              <a:t>exponent</a:t>
            </a:r>
            <a:r>
              <a:rPr lang="it-IT" dirty="0" smtClean="0"/>
              <a:t>) </a:t>
            </a:r>
            <a:r>
              <a:rPr lang="it-IT" dirty="0" err="1" smtClean="0"/>
              <a:t>Lagrange</a:t>
            </a:r>
            <a:r>
              <a:rPr lang="it-IT" dirty="0" smtClean="0"/>
              <a:t> </a:t>
            </a:r>
            <a:r>
              <a:rPr lang="it-IT" dirty="0" err="1" smtClean="0"/>
              <a:t>interpolation</a:t>
            </a:r>
            <a:endParaRPr lang="it-IT" dirty="0" smtClean="0"/>
          </a:p>
          <a:p>
            <a:pPr lvl="1"/>
            <a:endParaRPr lang="it-IT" dirty="0" smtClean="0"/>
          </a:p>
          <a:p>
            <a:pPr lvl="2"/>
            <a:endParaRPr lang="it-IT" dirty="0" smtClean="0"/>
          </a:p>
          <a:p>
            <a:pPr lvl="2"/>
            <a:endParaRPr lang="it-IT" sz="2200" dirty="0" smtClean="0"/>
          </a:p>
          <a:p>
            <a:pPr lvl="2"/>
            <a:r>
              <a:rPr lang="it-IT" sz="2200" dirty="0" err="1" smtClean="0"/>
              <a:t>Lagrange</a:t>
            </a:r>
            <a:r>
              <a:rPr lang="it-IT" sz="2200" dirty="0" smtClean="0"/>
              <a:t> coeff. </a:t>
            </a:r>
            <a:r>
              <a:rPr lang="it-IT" sz="2200" dirty="0" err="1" smtClean="0"/>
              <a:t>depending</a:t>
            </a:r>
            <a:r>
              <a:rPr lang="it-IT" sz="2200" dirty="0" smtClean="0"/>
              <a:t> </a:t>
            </a:r>
            <a:r>
              <a:rPr lang="it-IT" sz="2200" dirty="0" err="1" smtClean="0"/>
              <a:t>only</a:t>
            </a:r>
            <a:r>
              <a:rPr lang="it-IT" sz="2200" dirty="0" smtClean="0"/>
              <a:t> </a:t>
            </a:r>
            <a:r>
              <a:rPr lang="it-IT" sz="2200" dirty="0" err="1" smtClean="0"/>
              <a:t>upon</a:t>
            </a:r>
            <a:r>
              <a:rPr lang="it-IT" sz="2200" dirty="0" smtClean="0"/>
              <a:t> domain </a:t>
            </a:r>
            <a:r>
              <a:rPr lang="it-IT" sz="2200" dirty="0" err="1" smtClean="0"/>
              <a:t>indexes</a:t>
            </a:r>
            <a:r>
              <a:rPr lang="it-IT" sz="2200" dirty="0" smtClean="0"/>
              <a:t> (</a:t>
            </a:r>
            <a:r>
              <a:rPr lang="it-IT" sz="2200" dirty="0" err="1" smtClean="0"/>
              <a:t>known</a:t>
            </a:r>
            <a:r>
              <a:rPr lang="it-IT" sz="2200" dirty="0" smtClean="0"/>
              <a:t>)</a:t>
            </a:r>
            <a:endParaRPr lang="it-IT" dirty="0" smtClean="0"/>
          </a:p>
          <a:p>
            <a:r>
              <a:rPr lang="it-IT" dirty="0" err="1" smtClean="0"/>
              <a:t>Decrypt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usual</a:t>
            </a:r>
            <a:r>
              <a:rPr lang="it-IT" dirty="0" smtClean="0"/>
              <a:t> </a:t>
            </a:r>
            <a:r>
              <a:rPr lang="it-IT" dirty="0" err="1" smtClean="0"/>
              <a:t>pairing</a:t>
            </a:r>
            <a:r>
              <a:rPr lang="it-IT" dirty="0" smtClean="0"/>
              <a:t>: e(g</a:t>
            </a:r>
            <a:r>
              <a:rPr lang="it-IT" baseline="30000" dirty="0" smtClean="0"/>
              <a:t>r</a:t>
            </a:r>
            <a:r>
              <a:rPr lang="it-IT" dirty="0" smtClean="0"/>
              <a:t>, 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baseline="30000" dirty="0" err="1" smtClean="0"/>
              <a:t>s</a:t>
            </a:r>
            <a:r>
              <a:rPr lang="it-IT" dirty="0" smtClean="0"/>
              <a:t>)</a:t>
            </a:r>
            <a:r>
              <a:rPr lang="it-IT" dirty="0" err="1" smtClean="0"/>
              <a:t>=e</a:t>
            </a:r>
            <a:r>
              <a:rPr lang="it-IT" dirty="0" smtClean="0"/>
              <a:t>(g, </a:t>
            </a:r>
            <a:r>
              <a:rPr lang="it-IT" dirty="0" err="1" smtClean="0"/>
              <a:t>ID</a:t>
            </a:r>
            <a:r>
              <a:rPr lang="it-IT" baseline="-25000" dirty="0" err="1" smtClean="0"/>
              <a:t>f</a:t>
            </a:r>
            <a:r>
              <a:rPr lang="it-IT" dirty="0" smtClean="0"/>
              <a:t>)</a:t>
            </a:r>
            <a:r>
              <a:rPr lang="it-IT" baseline="30000" dirty="0" err="1" smtClean="0"/>
              <a:t>rs</a:t>
            </a:r>
            <a:endParaRPr lang="it-IT" dirty="0" smtClean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630419" y="3933056"/>
          <a:ext cx="6325957" cy="1296144"/>
        </p:xfrm>
        <a:graphic>
          <a:graphicData uri="http://schemas.openxmlformats.org/presentationml/2006/ole">
            <p:oleObj spid="_x0000_s38914" name="Equazione" r:id="rId3" imgW="2108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Discussion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Security: </a:t>
            </a:r>
            <a:r>
              <a:rPr lang="it-IT" dirty="0" err="1" smtClean="0"/>
              <a:t>founded</a:t>
            </a:r>
            <a:r>
              <a:rPr lang="it-IT" dirty="0" smtClean="0"/>
              <a:t> on </a:t>
            </a:r>
            <a:r>
              <a:rPr lang="it-IT" dirty="0" err="1" smtClean="0"/>
              <a:t>B&amp;F</a:t>
            </a:r>
            <a:r>
              <a:rPr lang="it-IT" dirty="0" smtClean="0"/>
              <a:t> IBE </a:t>
            </a:r>
            <a:r>
              <a:rPr lang="it-IT" dirty="0" err="1" smtClean="0"/>
              <a:t>provable</a:t>
            </a:r>
            <a:r>
              <a:rPr lang="it-IT" dirty="0" smtClean="0"/>
              <a:t> security under private key </a:t>
            </a:r>
            <a:r>
              <a:rPr lang="it-IT" dirty="0" err="1" smtClean="0"/>
              <a:t>disclosure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Knowing</a:t>
            </a:r>
            <a:r>
              <a:rPr lang="it-IT" dirty="0" smtClean="0"/>
              <a:t> private </a:t>
            </a:r>
            <a:r>
              <a:rPr lang="it-IT" dirty="0" err="1" smtClean="0"/>
              <a:t>keys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a set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IDs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permit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decrypt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ID</a:t>
            </a:r>
          </a:p>
          <a:p>
            <a:pPr lvl="8"/>
            <a:endParaRPr lang="it-IT" dirty="0" smtClean="0"/>
          </a:p>
          <a:p>
            <a:r>
              <a:rPr lang="it-IT" dirty="0" smtClean="0"/>
              <a:t>Performance: slow </a:t>
            </a:r>
            <a:r>
              <a:rPr lang="it-IT" dirty="0" err="1" smtClean="0"/>
              <a:t>pairing</a:t>
            </a:r>
            <a:r>
              <a:rPr lang="it-IT" dirty="0" smtClean="0"/>
              <a:t> </a:t>
            </a:r>
            <a:r>
              <a:rPr lang="it-IT" dirty="0" err="1" smtClean="0"/>
              <a:t>done</a:t>
            </a:r>
            <a:r>
              <a:rPr lang="it-IT" dirty="0" smtClean="0"/>
              <a:t> once per </a:t>
            </a:r>
            <a:r>
              <a:rPr lang="it-IT" dirty="0" err="1" smtClean="0"/>
              <a:t>index</a:t>
            </a:r>
            <a:endParaRPr lang="it-IT" dirty="0" smtClean="0"/>
          </a:p>
          <a:p>
            <a:pPr lvl="1"/>
            <a:r>
              <a:rPr lang="it-IT" dirty="0" smtClean="0"/>
              <a:t>Massive log </a:t>
            </a:r>
            <a:r>
              <a:rPr lang="it-IT" dirty="0" err="1" smtClean="0"/>
              <a:t>encryption</a:t>
            </a:r>
            <a:r>
              <a:rPr lang="it-IT" dirty="0" smtClean="0"/>
              <a:t> via fast </a:t>
            </a:r>
            <a:r>
              <a:rPr lang="it-IT" dirty="0" err="1" smtClean="0"/>
              <a:t>ordinary</a:t>
            </a:r>
            <a:r>
              <a:rPr lang="it-IT" dirty="0" smtClean="0"/>
              <a:t> AES-128 </a:t>
            </a:r>
            <a:r>
              <a:rPr lang="it-IT" dirty="0" err="1" smtClean="0"/>
              <a:t>symmetric</a:t>
            </a:r>
            <a:r>
              <a:rPr lang="it-IT" dirty="0" smtClean="0"/>
              <a:t> </a:t>
            </a:r>
          </a:p>
          <a:p>
            <a:pPr lvl="8"/>
            <a:endParaRPr lang="it-IT" dirty="0" smtClean="0"/>
          </a:p>
          <a:p>
            <a:r>
              <a:rPr lang="it-IT" dirty="0" err="1" smtClean="0"/>
              <a:t>Scalability</a:t>
            </a:r>
            <a:r>
              <a:rPr lang="it-IT" dirty="0" smtClean="0"/>
              <a:t>: </a:t>
            </a:r>
            <a:r>
              <a:rPr lang="it-IT" dirty="0" err="1" smtClean="0"/>
              <a:t>automated</a:t>
            </a:r>
            <a:r>
              <a:rPr lang="it-IT" dirty="0" smtClean="0"/>
              <a:t> (</a:t>
            </a:r>
            <a:r>
              <a:rPr lang="it-IT" dirty="0" err="1" smtClean="0"/>
              <a:t>stateless</a:t>
            </a:r>
            <a:r>
              <a:rPr lang="it-IT" dirty="0" smtClean="0"/>
              <a:t>) key generation, no </a:t>
            </a:r>
            <a:r>
              <a:rPr lang="it-IT" dirty="0" err="1" smtClean="0"/>
              <a:t>maintenance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Overhead@setup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critical</a:t>
            </a:r>
            <a:r>
              <a:rPr lang="it-IT" dirty="0" smtClean="0"/>
              <a:t>, </a:t>
            </a:r>
            <a:r>
              <a:rPr lang="it-IT" dirty="0" err="1" smtClean="0"/>
              <a:t>once-for-all</a:t>
            </a:r>
            <a:endParaRPr lang="it-IT" dirty="0" smtClean="0"/>
          </a:p>
          <a:p>
            <a:pPr lvl="1"/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remaining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NOT </a:t>
            </a:r>
            <a:r>
              <a:rPr lang="it-IT" dirty="0" err="1" smtClean="0"/>
              <a:t>require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coordination</a:t>
            </a:r>
            <a:endParaRPr lang="it-IT" dirty="0" smtClean="0"/>
          </a:p>
          <a:p>
            <a:pPr lvl="1"/>
            <a:r>
              <a:rPr lang="it-IT" dirty="0" err="1" smtClean="0"/>
              <a:t>Rekeying</a:t>
            </a:r>
            <a:r>
              <a:rPr lang="it-IT" dirty="0" smtClean="0"/>
              <a:t>: </a:t>
            </a:r>
            <a:r>
              <a:rPr lang="it-IT" dirty="0" err="1" smtClean="0"/>
              <a:t>involves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symmetric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r>
              <a:rPr lang="it-IT" dirty="0" smtClean="0"/>
              <a:t>, no DKG </a:t>
            </a:r>
            <a:r>
              <a:rPr lang="it-IT" dirty="0" err="1" smtClean="0"/>
              <a:t>coordination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Issues</a:t>
            </a:r>
            <a:r>
              <a:rPr lang="it-IT" dirty="0" smtClean="0"/>
              <a:t> &amp;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it-IT" dirty="0" err="1" smtClean="0"/>
              <a:t>Currently</a:t>
            </a:r>
            <a:r>
              <a:rPr lang="it-IT" dirty="0" smtClean="0"/>
              <a:t>  just “pure” </a:t>
            </a:r>
            <a:r>
              <a:rPr lang="it-IT" dirty="0" err="1" smtClean="0"/>
              <a:t>threshold-based</a:t>
            </a:r>
            <a:r>
              <a:rPr lang="it-IT" dirty="0" smtClean="0"/>
              <a:t> (t,n) </a:t>
            </a:r>
            <a:r>
              <a:rPr lang="it-IT" dirty="0" err="1" smtClean="0"/>
              <a:t>approach</a:t>
            </a:r>
            <a:endParaRPr lang="it-IT" dirty="0" smtClean="0"/>
          </a:p>
          <a:p>
            <a:r>
              <a:rPr lang="it-IT" dirty="0" err="1" smtClean="0"/>
              <a:t>ongoing</a:t>
            </a:r>
            <a:r>
              <a:rPr lang="it-IT" dirty="0" smtClean="0"/>
              <a:t> work: </a:t>
            </a:r>
            <a:r>
              <a:rPr lang="it-IT" dirty="0" err="1" smtClean="0"/>
              <a:t>support</a:t>
            </a:r>
            <a:r>
              <a:rPr lang="it-IT" dirty="0" smtClean="0"/>
              <a:t> more </a:t>
            </a:r>
            <a:r>
              <a:rPr lang="it-IT" dirty="0" err="1" smtClean="0"/>
              <a:t>expressive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control</a:t>
            </a:r>
            <a:r>
              <a:rPr lang="it-IT" dirty="0" smtClean="0"/>
              <a:t> (data </a:t>
            </a:r>
            <a:r>
              <a:rPr lang="it-IT" dirty="0" err="1" smtClean="0"/>
              <a:t>sharing</a:t>
            </a:r>
            <a:r>
              <a:rPr lang="it-IT" dirty="0" smtClean="0"/>
              <a:t>) </a:t>
            </a:r>
            <a:r>
              <a:rPr lang="it-IT" dirty="0" err="1" smtClean="0"/>
              <a:t>policies</a:t>
            </a:r>
            <a:r>
              <a:rPr lang="it-IT" dirty="0" smtClean="0"/>
              <a:t>  </a:t>
            </a:r>
          </a:p>
          <a:p>
            <a:pPr lvl="2"/>
            <a:r>
              <a:rPr lang="it-IT" dirty="0" err="1" smtClean="0"/>
              <a:t>Decrypt</a:t>
            </a:r>
            <a:r>
              <a:rPr lang="it-IT" dirty="0" smtClean="0"/>
              <a:t> on the </a:t>
            </a:r>
            <a:r>
              <a:rPr lang="it-IT" dirty="0" err="1" smtClean="0"/>
              <a:t>basis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u="sng" dirty="0" smtClean="0"/>
              <a:t>more </a:t>
            </a:r>
            <a:r>
              <a:rPr lang="it-IT" u="sng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alerts</a:t>
            </a:r>
            <a:r>
              <a:rPr lang="it-IT" dirty="0" smtClean="0"/>
              <a:t> (or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)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selected</a:t>
            </a:r>
            <a:r>
              <a:rPr lang="it-IT" dirty="0" smtClean="0"/>
              <a:t> </a:t>
            </a:r>
            <a:r>
              <a:rPr lang="it-IT" u="sng" dirty="0" err="1" smtClean="0"/>
              <a:t>subsets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domains</a:t>
            </a:r>
            <a:endParaRPr lang="it-IT" dirty="0" smtClean="0"/>
          </a:p>
          <a:p>
            <a:pPr lvl="1"/>
            <a:r>
              <a:rPr lang="it-IT" dirty="0" err="1" smtClean="0"/>
              <a:t>generalize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monotone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via </a:t>
            </a:r>
            <a:r>
              <a:rPr lang="it-IT" dirty="0" err="1" smtClean="0"/>
              <a:t>linear</a:t>
            </a:r>
            <a:r>
              <a:rPr lang="it-IT" dirty="0" smtClean="0"/>
              <a:t> secret </a:t>
            </a:r>
            <a:r>
              <a:rPr lang="it-IT" dirty="0" err="1" smtClean="0"/>
              <a:t>sharing</a:t>
            </a:r>
            <a:r>
              <a:rPr lang="it-IT" dirty="0" smtClean="0"/>
              <a:t> </a:t>
            </a:r>
            <a:r>
              <a:rPr lang="it-IT" dirty="0" err="1" smtClean="0"/>
              <a:t>schemes</a:t>
            </a:r>
            <a:endParaRPr lang="it-IT" dirty="0" smtClean="0"/>
          </a:p>
          <a:p>
            <a:pPr lvl="1"/>
            <a:r>
              <a:rPr lang="it-IT" dirty="0" smtClean="0"/>
              <a:t>mutuate </a:t>
            </a:r>
            <a:r>
              <a:rPr lang="it-IT" dirty="0" err="1" smtClean="0"/>
              <a:t>ideas</a:t>
            </a:r>
            <a:r>
              <a:rPr lang="it-IT" dirty="0" smtClean="0"/>
              <a:t>/</a:t>
            </a:r>
            <a:r>
              <a:rPr lang="it-IT" dirty="0" err="1" smtClean="0"/>
              <a:t>approaches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(</a:t>
            </a:r>
            <a:r>
              <a:rPr lang="it-IT" dirty="0" err="1" smtClean="0"/>
              <a:t>decentralized</a:t>
            </a:r>
            <a:r>
              <a:rPr lang="it-IT" dirty="0" smtClean="0"/>
              <a:t>) CP-ABE </a:t>
            </a:r>
          </a:p>
          <a:p>
            <a:endParaRPr lang="it-IT" dirty="0" smtClean="0"/>
          </a:p>
          <a:p>
            <a:r>
              <a:rPr lang="it-IT" dirty="0" err="1" smtClean="0"/>
              <a:t>Proof-of-concept</a:t>
            </a:r>
            <a:r>
              <a:rPr lang="it-IT" dirty="0" smtClean="0"/>
              <a:t> </a:t>
            </a:r>
            <a:r>
              <a:rPr lang="it-IT" dirty="0" err="1" smtClean="0"/>
              <a:t>real-world</a:t>
            </a:r>
            <a:r>
              <a:rPr lang="it-IT" dirty="0" smtClean="0"/>
              <a:t> </a:t>
            </a:r>
            <a:r>
              <a:rPr lang="it-IT" dirty="0" err="1" smtClean="0"/>
              <a:t>monitoring</a:t>
            </a:r>
            <a:r>
              <a:rPr lang="it-IT" dirty="0" smtClean="0"/>
              <a:t> </a:t>
            </a:r>
            <a:r>
              <a:rPr lang="it-IT" dirty="0" err="1" smtClean="0"/>
              <a:t>use-case</a:t>
            </a:r>
            <a:r>
              <a:rPr lang="it-IT" dirty="0" smtClean="0"/>
              <a:t>: long </a:t>
            </a:r>
            <a:r>
              <a:rPr lang="it-IT" dirty="0" err="1" smtClean="0"/>
              <a:t>term</a:t>
            </a:r>
            <a:r>
              <a:rPr lang="it-IT" dirty="0" smtClean="0"/>
              <a:t> target</a:t>
            </a:r>
          </a:p>
          <a:p>
            <a:pPr lvl="1"/>
            <a:r>
              <a:rPr lang="it-IT" dirty="0" err="1" smtClean="0"/>
              <a:t>Current</a:t>
            </a:r>
            <a:r>
              <a:rPr lang="it-IT" dirty="0" smtClean="0"/>
              <a:t> candidate scenario: cooperative </a:t>
            </a:r>
            <a:r>
              <a:rPr lang="it-IT" dirty="0" err="1" smtClean="0"/>
              <a:t>botnet</a:t>
            </a:r>
            <a:r>
              <a:rPr lang="it-IT" dirty="0" smtClean="0"/>
              <a:t> detection;</a:t>
            </a:r>
          </a:p>
          <a:p>
            <a:pPr lvl="1"/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develop</a:t>
            </a:r>
            <a:r>
              <a:rPr lang="it-IT" dirty="0" smtClean="0"/>
              <a:t> (</a:t>
            </a:r>
            <a:r>
              <a:rPr lang="it-IT" dirty="0" err="1" smtClean="0"/>
              <a:t>complementary</a:t>
            </a:r>
            <a:r>
              <a:rPr lang="it-IT" dirty="0" smtClean="0"/>
              <a:t>) DNS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alert</a:t>
            </a:r>
            <a:r>
              <a:rPr lang="it-IT" dirty="0" smtClean="0"/>
              <a:t> generation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Cross-domain</a:t>
            </a:r>
            <a:r>
              <a:rPr lang="it-IT" dirty="0" smtClean="0"/>
              <a:t> data </a:t>
            </a:r>
            <a:r>
              <a:rPr lang="it-IT" dirty="0" err="1" smtClean="0"/>
              <a:t>sharing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Largely</a:t>
            </a:r>
            <a:r>
              <a:rPr lang="it-IT" dirty="0" smtClean="0"/>
              <a:t> </a:t>
            </a:r>
            <a:r>
              <a:rPr lang="it-IT" dirty="0" err="1" smtClean="0"/>
              <a:t>advocated</a:t>
            </a:r>
            <a:r>
              <a:rPr lang="it-IT" dirty="0" smtClean="0"/>
              <a:t>; </a:t>
            </a:r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best </a:t>
            </a:r>
            <a:r>
              <a:rPr lang="it-IT" dirty="0" err="1" smtClean="0"/>
              <a:t>addressing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large</a:t>
            </a:r>
            <a:r>
              <a:rPr lang="it-IT" b="1" dirty="0" smtClean="0">
                <a:solidFill>
                  <a:srgbClr val="FF0000"/>
                </a:solidFill>
              </a:rPr>
              <a:t> scale cross-domain </a:t>
            </a:r>
            <a:r>
              <a:rPr lang="it-IT" b="1" dirty="0" err="1" smtClean="0">
                <a:solidFill>
                  <a:srgbClr val="FF0000"/>
                </a:solidFill>
              </a:rPr>
              <a:t>threats</a:t>
            </a:r>
            <a:endParaRPr lang="it-IT" b="1" dirty="0" smtClean="0">
              <a:solidFill>
                <a:srgbClr val="FF0000"/>
              </a:solidFill>
            </a:endParaRPr>
          </a:p>
          <a:p>
            <a:pPr lvl="2"/>
            <a:r>
              <a:rPr lang="it-IT" dirty="0" err="1" smtClean="0"/>
              <a:t>Botnet</a:t>
            </a:r>
            <a:r>
              <a:rPr lang="it-IT" dirty="0" smtClean="0"/>
              <a:t> detection and </a:t>
            </a:r>
            <a:r>
              <a:rPr lang="it-IT" dirty="0" err="1" smtClean="0"/>
              <a:t>mitigation</a:t>
            </a:r>
            <a:endParaRPr lang="it-IT" dirty="0" smtClean="0"/>
          </a:p>
          <a:p>
            <a:pPr lvl="2"/>
            <a:r>
              <a:rPr lang="it-IT" dirty="0" err="1" smtClean="0"/>
              <a:t>DDoS</a:t>
            </a:r>
            <a:endParaRPr lang="it-IT" dirty="0" smtClean="0"/>
          </a:p>
          <a:p>
            <a:pPr lvl="2"/>
            <a:r>
              <a:rPr lang="it-IT" dirty="0" smtClean="0"/>
              <a:t>…</a:t>
            </a:r>
          </a:p>
          <a:p>
            <a:pPr lvl="2"/>
            <a:endParaRPr lang="it-IT" dirty="0" smtClean="0"/>
          </a:p>
          <a:p>
            <a:r>
              <a:rPr lang="it-IT" b="1" dirty="0" smtClean="0"/>
              <a:t>BUT</a:t>
            </a:r>
            <a:r>
              <a:rPr lang="it-IT" dirty="0" smtClean="0"/>
              <a:t>: severe </a:t>
            </a:r>
            <a:r>
              <a:rPr lang="it-IT" dirty="0" err="1" smtClean="0"/>
              <a:t>deployment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 smtClean="0"/>
          </a:p>
          <a:p>
            <a:pPr lvl="2"/>
            <a:r>
              <a:rPr lang="it-IT" b="1" dirty="0" smtClean="0">
                <a:solidFill>
                  <a:srgbClr val="FF0000"/>
                </a:solidFill>
              </a:rPr>
              <a:t>Business</a:t>
            </a:r>
            <a:r>
              <a:rPr lang="it-IT" dirty="0" smtClean="0"/>
              <a:t> information </a:t>
            </a:r>
            <a:r>
              <a:rPr lang="it-IT" dirty="0" err="1" smtClean="0"/>
              <a:t>protection</a:t>
            </a:r>
            <a:endParaRPr lang="it-IT" dirty="0" smtClean="0"/>
          </a:p>
          <a:p>
            <a:pPr lvl="2"/>
            <a:r>
              <a:rPr lang="it-IT" dirty="0" err="1" smtClean="0"/>
              <a:t>Customers</a:t>
            </a:r>
            <a:r>
              <a:rPr lang="it-IT" dirty="0" smtClean="0"/>
              <a:t>’ </a:t>
            </a:r>
            <a:r>
              <a:rPr lang="it-IT" b="1" dirty="0" smtClean="0">
                <a:solidFill>
                  <a:srgbClr val="FF0000"/>
                </a:solidFill>
              </a:rPr>
              <a:t>privacy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 smtClean="0"/>
          </a:p>
          <a:p>
            <a:pPr lvl="2"/>
            <a:r>
              <a:rPr lang="it-IT" dirty="0" err="1" smtClean="0"/>
              <a:t>Mismatches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trans-national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regulation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DEMONS’ Project </a:t>
            </a:r>
            <a:r>
              <a:rPr lang="it-IT" dirty="0" err="1" smtClean="0"/>
              <a:t>Challenges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err="1" smtClean="0"/>
              <a:t>Towards</a:t>
            </a:r>
            <a:r>
              <a:rPr lang="it-IT" sz="3100" dirty="0" smtClean="0"/>
              <a:t> cross-domain </a:t>
            </a:r>
            <a:r>
              <a:rPr lang="it-IT" sz="3100" dirty="0" err="1" smtClean="0"/>
              <a:t>cooperation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Disclaimer</a:t>
            </a:r>
            <a:r>
              <a:rPr lang="it-IT" dirty="0" smtClean="0"/>
              <a:t> - </a:t>
            </a:r>
            <a:r>
              <a:rPr lang="it-IT" dirty="0" err="1" smtClean="0"/>
              <a:t>technologies</a:t>
            </a:r>
            <a:r>
              <a:rPr lang="it-IT" dirty="0" smtClean="0"/>
              <a:t> alone are </a:t>
            </a:r>
            <a:r>
              <a:rPr lang="it-IT" b="1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endParaRPr lang="it-IT" dirty="0" smtClean="0"/>
          </a:p>
          <a:p>
            <a:pPr lvl="2"/>
            <a:r>
              <a:rPr lang="it-IT" dirty="0" err="1" smtClean="0"/>
              <a:t>Cooperation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legal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conflicts</a:t>
            </a:r>
            <a:r>
              <a:rPr lang="it-IT" dirty="0" smtClean="0"/>
              <a:t> </a:t>
            </a:r>
          </a:p>
          <a:p>
            <a:pPr lvl="3"/>
            <a:r>
              <a:rPr lang="it-IT" dirty="0" smtClean="0"/>
              <a:t>Data </a:t>
            </a:r>
            <a:r>
              <a:rPr lang="it-IT" dirty="0" err="1" smtClean="0"/>
              <a:t>protection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 </a:t>
            </a:r>
            <a:r>
              <a:rPr lang="it-IT" dirty="0" err="1" smtClean="0">
                <a:sym typeface="Wingdings" pitchFamily="2" charset="2"/>
              </a:rPr>
              <a:t>secure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operation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network </a:t>
            </a:r>
            <a:r>
              <a:rPr lang="it-IT" dirty="0" err="1" smtClean="0">
                <a:sym typeface="Wingdings" pitchFamily="2" charset="2"/>
              </a:rPr>
              <a:t>services</a:t>
            </a:r>
            <a:endParaRPr lang="it-IT" dirty="0" smtClean="0"/>
          </a:p>
          <a:p>
            <a:pPr lvl="2"/>
            <a:r>
              <a:rPr lang="it-IT" dirty="0" err="1" smtClean="0"/>
              <a:t>Players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establish</a:t>
            </a:r>
            <a:r>
              <a:rPr lang="it-IT" dirty="0" smtClean="0"/>
              <a:t>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Sharing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Agreements</a:t>
            </a:r>
            <a:endParaRPr lang="it-IT" b="1" dirty="0" smtClean="0">
              <a:solidFill>
                <a:srgbClr val="FF0000"/>
              </a:solidFill>
            </a:endParaRPr>
          </a:p>
          <a:p>
            <a:pPr lvl="2"/>
            <a:r>
              <a:rPr lang="it-IT" dirty="0" err="1" smtClean="0"/>
              <a:t>Lack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(</a:t>
            </a:r>
            <a:r>
              <a:rPr lang="it-IT" dirty="0" err="1" smtClean="0"/>
              <a:t>established</a:t>
            </a:r>
            <a:r>
              <a:rPr lang="it-IT" dirty="0" smtClean="0"/>
              <a:t>/</a:t>
            </a:r>
            <a:r>
              <a:rPr lang="it-IT" dirty="0" err="1" smtClean="0"/>
              <a:t>deployed</a:t>
            </a:r>
            <a:r>
              <a:rPr lang="it-IT" dirty="0" smtClean="0"/>
              <a:t>) </a:t>
            </a:r>
            <a:r>
              <a:rPr lang="it-IT" b="1" dirty="0" err="1" smtClean="0">
                <a:solidFill>
                  <a:srgbClr val="FF0000"/>
                </a:solidFill>
              </a:rPr>
              <a:t>standards</a:t>
            </a:r>
            <a:endParaRPr lang="it-IT" b="1" dirty="0" smtClean="0">
              <a:solidFill>
                <a:srgbClr val="FF0000"/>
              </a:solidFill>
            </a:endParaRPr>
          </a:p>
          <a:p>
            <a:pPr lvl="2"/>
            <a:r>
              <a:rPr lang="it-IT" dirty="0" err="1" smtClean="0"/>
              <a:t>Cooperation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intensified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political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will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support</a:t>
            </a:r>
            <a:endParaRPr lang="it-IT" b="1" dirty="0" smtClean="0">
              <a:solidFill>
                <a:srgbClr val="FF0000"/>
              </a:solidFill>
            </a:endParaRPr>
          </a:p>
          <a:p>
            <a:pPr lvl="4"/>
            <a:endParaRPr lang="it-IT" dirty="0" smtClean="0"/>
          </a:p>
          <a:p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securing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protecting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cooperation</a:t>
            </a:r>
            <a:r>
              <a:rPr lang="it-IT" b="1" dirty="0" smtClean="0">
                <a:solidFill>
                  <a:srgbClr val="FF0000"/>
                </a:solidFill>
              </a:rPr>
              <a:t> and data </a:t>
            </a:r>
            <a:r>
              <a:rPr lang="it-IT" b="1" dirty="0" err="1" smtClean="0">
                <a:solidFill>
                  <a:srgbClr val="FF0000"/>
                </a:solidFill>
              </a:rPr>
              <a:t>sharing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foster</a:t>
            </a:r>
            <a:r>
              <a:rPr lang="it-IT" dirty="0" smtClean="0"/>
              <a:t> </a:t>
            </a:r>
            <a:r>
              <a:rPr lang="it-IT" dirty="0" err="1" smtClean="0"/>
              <a:t>cooperation</a:t>
            </a:r>
            <a:endParaRPr lang="it-IT" dirty="0" smtClean="0"/>
          </a:p>
          <a:p>
            <a:pPr lvl="2"/>
            <a:r>
              <a:rPr lang="it-IT" dirty="0" smtClean="0"/>
              <a:t>As </a:t>
            </a:r>
            <a:r>
              <a:rPr lang="it-IT" dirty="0" err="1" smtClean="0"/>
              <a:t>enablers</a:t>
            </a:r>
            <a:r>
              <a:rPr lang="it-IT" dirty="0" smtClean="0"/>
              <a:t>,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build</a:t>
            </a:r>
            <a:r>
              <a:rPr lang="it-IT" dirty="0" smtClean="0"/>
              <a:t> on top </a:t>
            </a:r>
            <a:r>
              <a:rPr lang="it-IT" dirty="0" err="1" smtClean="0"/>
              <a:t>of</a:t>
            </a:r>
            <a:endParaRPr lang="it-IT" dirty="0" smtClean="0"/>
          </a:p>
          <a:p>
            <a:pPr lvl="4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DEMONS’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directions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(in the </a:t>
            </a:r>
            <a:r>
              <a:rPr lang="it-IT" sz="3100" dirty="0" err="1" smtClean="0"/>
              <a:t>secure</a:t>
            </a:r>
            <a:r>
              <a:rPr lang="it-IT" sz="3100" dirty="0" smtClean="0"/>
              <a:t> inter-domain </a:t>
            </a:r>
            <a:r>
              <a:rPr lang="it-IT" sz="3100" dirty="0" err="1" smtClean="0"/>
              <a:t>cooperation</a:t>
            </a:r>
            <a:r>
              <a:rPr lang="it-IT" sz="3100" dirty="0" smtClean="0"/>
              <a:t> area)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Tailor </a:t>
            </a:r>
            <a:r>
              <a:rPr lang="en-US" b="1" dirty="0" smtClean="0">
                <a:solidFill>
                  <a:srgbClr val="FF0000"/>
                </a:solidFill>
              </a:rPr>
              <a:t>secure multiparty computation</a:t>
            </a:r>
            <a:r>
              <a:rPr lang="en-US" dirty="0" smtClean="0"/>
              <a:t> to network monitoring</a:t>
            </a:r>
          </a:p>
          <a:p>
            <a:pPr lvl="2"/>
            <a:r>
              <a:rPr lang="en-US" dirty="0" smtClean="0"/>
              <a:t>SEPIA, P4P, lightweight approaches</a:t>
            </a:r>
          </a:p>
          <a:p>
            <a:pPr lvl="2"/>
            <a:r>
              <a:rPr lang="en-US" dirty="0" smtClean="0"/>
              <a:t>Scalable, efficient, suitable for monitoring tasks (mostly additions)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Cooperative </a:t>
            </a:r>
            <a:r>
              <a:rPr lang="en-US" b="1" dirty="0" smtClean="0">
                <a:solidFill>
                  <a:srgbClr val="FF0000"/>
                </a:solidFill>
              </a:rPr>
              <a:t>Conditionally Encrypted</a:t>
            </a:r>
            <a:r>
              <a:rPr lang="en-US" dirty="0" smtClean="0"/>
              <a:t> Data Sharing </a:t>
            </a:r>
          </a:p>
          <a:p>
            <a:pPr lvl="1"/>
            <a:r>
              <a:rPr lang="en-US" dirty="0" smtClean="0"/>
              <a:t>Share (very selectively) data when anomalous events emerge in multiple domains</a:t>
            </a:r>
          </a:p>
          <a:p>
            <a:pPr lvl="2"/>
            <a:r>
              <a:rPr lang="en-US" dirty="0" smtClean="0"/>
              <a:t>Similar alert in multiple domains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likely a large scale cross-domain threat </a:t>
            </a:r>
            <a:r>
              <a:rPr lang="en-US" dirty="0" smtClean="0">
                <a:sym typeface="Wingdings" pitchFamily="2" charset="2"/>
              </a:rPr>
              <a:t> permit exchange of relevant data</a:t>
            </a:r>
          </a:p>
          <a:p>
            <a:pPr lvl="1"/>
            <a:r>
              <a:rPr lang="en-US" dirty="0" smtClean="0"/>
              <a:t>this talk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sz="3100" dirty="0" smtClean="0"/>
              <a:t>(</a:t>
            </a:r>
            <a:r>
              <a:rPr lang="it-IT" sz="3100" dirty="0" err="1" smtClean="0"/>
              <a:t>layman</a:t>
            </a:r>
            <a:r>
              <a:rPr lang="it-IT" sz="3100" dirty="0" smtClean="0"/>
              <a:t> </a:t>
            </a:r>
            <a:r>
              <a:rPr lang="it-IT" sz="3100" dirty="0" err="1" smtClean="0"/>
              <a:t>example</a:t>
            </a:r>
            <a:r>
              <a:rPr lang="it-IT" sz="3100" dirty="0" smtClean="0"/>
              <a:t>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539552" y="3212976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2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6812632" y="5085184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5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539552" y="4941168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3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3707904" y="5013176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4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539552" y="1484784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1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491880" y="1517883"/>
            <a:ext cx="521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4 out </a:t>
            </a:r>
            <a:r>
              <a:rPr lang="it-IT" sz="1600" b="1" dirty="0" err="1" smtClean="0"/>
              <a:t>of</a:t>
            </a:r>
            <a:r>
              <a:rPr lang="it-IT" sz="1600" b="1" dirty="0" smtClean="0"/>
              <a:t> 5 </a:t>
            </a:r>
            <a:r>
              <a:rPr lang="it-IT" sz="1600" b="1" dirty="0" err="1" smtClean="0"/>
              <a:t>domains</a:t>
            </a:r>
            <a:r>
              <a:rPr lang="it-IT" sz="1600" b="1" dirty="0" smtClean="0"/>
              <a:t> report </a:t>
            </a:r>
            <a:r>
              <a:rPr lang="it-IT" sz="1600" b="1" dirty="0" err="1" smtClean="0"/>
              <a:t>anomaly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involving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pxyz.biz</a:t>
            </a:r>
            <a:r>
              <a:rPr lang="it-IT" sz="1600" b="1" dirty="0" smtClean="0"/>
              <a:t> </a:t>
            </a:r>
          </a:p>
          <a:p>
            <a:pPr algn="ctr">
              <a:spcAft>
                <a:spcPts val="600"/>
              </a:spcAft>
            </a:pPr>
            <a:r>
              <a:rPr lang="it-IT" sz="1600" i="1" dirty="0" err="1" smtClean="0"/>
              <a:t>pxyz.biz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appears</a:t>
            </a:r>
            <a:r>
              <a:rPr lang="it-IT" sz="1600" i="1" dirty="0" smtClean="0"/>
              <a:t> (</a:t>
            </a:r>
            <a:r>
              <a:rPr lang="it-IT" sz="1600" i="1" dirty="0" err="1" smtClean="0"/>
              <a:t>to</a:t>
            </a:r>
            <a:r>
              <a:rPr lang="it-IT" sz="1600" i="1" dirty="0" smtClean="0"/>
              <a:t> 4 out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5 </a:t>
            </a:r>
            <a:r>
              <a:rPr lang="it-IT" sz="1600" i="1" dirty="0" err="1" smtClean="0"/>
              <a:t>domains</a:t>
            </a:r>
            <a:r>
              <a:rPr lang="it-IT" sz="1600" i="1" dirty="0" smtClean="0"/>
              <a:t>) </a:t>
            </a:r>
            <a:r>
              <a:rPr lang="it-IT" sz="1600" i="1" dirty="0" err="1" smtClean="0"/>
              <a:t>involved</a:t>
            </a:r>
            <a:r>
              <a:rPr lang="it-IT" sz="1600" i="1" dirty="0" smtClean="0"/>
              <a:t> in some </a:t>
            </a:r>
            <a:r>
              <a:rPr lang="it-IT" sz="1600" i="1" dirty="0" err="1" smtClean="0"/>
              <a:t>sort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botnet</a:t>
            </a:r>
            <a:r>
              <a:rPr lang="it-IT" sz="1600" i="1" dirty="0" smtClean="0"/>
              <a:t> fast </a:t>
            </a:r>
            <a:r>
              <a:rPr lang="it-IT" sz="1600" i="1" dirty="0" err="1" smtClean="0"/>
              <a:t>fluxing…</a:t>
            </a:r>
            <a:endParaRPr lang="it-IT" sz="1600" i="1" dirty="0" smtClean="0">
              <a:solidFill>
                <a:srgbClr val="00B050"/>
              </a:solidFill>
            </a:endParaRPr>
          </a:p>
        </p:txBody>
      </p:sp>
      <p:sp>
        <p:nvSpPr>
          <p:cNvPr id="14" name="Freccia tridirezionale 13"/>
          <p:cNvSpPr/>
          <p:nvPr/>
        </p:nvSpPr>
        <p:spPr>
          <a:xfrm rot="18712693">
            <a:off x="5955430" y="4551298"/>
            <a:ext cx="784104" cy="56236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tridirezionale 14"/>
          <p:cNvSpPr/>
          <p:nvPr/>
        </p:nvSpPr>
        <p:spPr>
          <a:xfrm rot="8061919">
            <a:off x="2638874" y="2670933"/>
            <a:ext cx="784104" cy="56236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79512" y="2276872"/>
            <a:ext cx="2808312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rgbClr val="C00000"/>
                </a:solidFill>
              </a:rPr>
              <a:t>Something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strange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with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domains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pxyz.biz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b="1" dirty="0" err="1" smtClean="0">
                <a:solidFill>
                  <a:srgbClr val="C00000"/>
                </a:solidFill>
              </a:rPr>
              <a:t>base.com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7" name="Freccia tridirezionale 16"/>
          <p:cNvSpPr/>
          <p:nvPr/>
        </p:nvSpPr>
        <p:spPr>
          <a:xfrm rot="3931280">
            <a:off x="2366055" y="4485237"/>
            <a:ext cx="784104" cy="56236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179512" y="4653136"/>
            <a:ext cx="244827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rgbClr val="C00000"/>
                </a:solidFill>
              </a:rPr>
              <a:t>Something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strange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with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domains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pxyz.biz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b="1" dirty="0" err="1" smtClean="0">
                <a:solidFill>
                  <a:srgbClr val="C00000"/>
                </a:solidFill>
              </a:rPr>
              <a:t>kristin.it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419872" y="5013176"/>
            <a:ext cx="259228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rgbClr val="C00000"/>
                </a:solidFill>
              </a:rPr>
              <a:t>Something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strange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with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domains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pxyz.biz</a:t>
            </a:r>
            <a:r>
              <a:rPr lang="it-IT" sz="1600" b="1" dirty="0" smtClean="0">
                <a:solidFill>
                  <a:srgbClr val="C00000"/>
                </a:solidFill>
              </a:rPr>
              <a:t>, </a:t>
            </a:r>
            <a:r>
              <a:rPr lang="it-IT" sz="1600" b="1" dirty="0" err="1" smtClean="0">
                <a:solidFill>
                  <a:srgbClr val="C00000"/>
                </a:solidFill>
              </a:rPr>
              <a:t>alpha.org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0" name="Freccia tridirezionale 19"/>
          <p:cNvSpPr/>
          <p:nvPr/>
        </p:nvSpPr>
        <p:spPr>
          <a:xfrm>
            <a:off x="4147936" y="4522824"/>
            <a:ext cx="784104" cy="562360"/>
          </a:xfrm>
          <a:prstGeom prst="leftRigh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1979712" y="3429000"/>
            <a:ext cx="936104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rgbClr val="C00000"/>
                </a:solidFill>
              </a:rPr>
              <a:t>Nothing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strange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today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444208" y="4869160"/>
            <a:ext cx="259228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solidFill>
                  <a:srgbClr val="C00000"/>
                </a:solidFill>
              </a:rPr>
              <a:t>Something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strange</a:t>
            </a:r>
            <a:r>
              <a:rPr lang="it-IT" sz="1600" b="1" dirty="0" smtClean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with</a:t>
            </a:r>
            <a:r>
              <a:rPr lang="it-IT" sz="1600" b="1" dirty="0" smtClean="0">
                <a:solidFill>
                  <a:srgbClr val="C00000"/>
                </a:solidFill>
              </a:rPr>
              <a:t> domain </a:t>
            </a:r>
            <a:r>
              <a:rPr lang="it-IT" sz="1600" b="1" dirty="0" err="1" smtClean="0">
                <a:solidFill>
                  <a:srgbClr val="C00000"/>
                </a:solidFill>
              </a:rPr>
              <a:t>pxyz.biz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275856" y="2420888"/>
            <a:ext cx="5651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Share data </a:t>
            </a:r>
            <a:r>
              <a:rPr lang="it-IT" sz="1600" b="1" dirty="0" err="1" smtClean="0"/>
              <a:t>related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to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pxyz.biz</a:t>
            </a:r>
            <a:r>
              <a:rPr lang="it-IT" sz="1600" b="1" dirty="0" smtClean="0"/>
              <a:t> (data </a:t>
            </a:r>
            <a:r>
              <a:rPr lang="it-IT" sz="1600" b="1" dirty="0" err="1" smtClean="0"/>
              <a:t>otherwise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confidential</a:t>
            </a:r>
            <a:r>
              <a:rPr lang="it-IT" sz="1600" b="1" dirty="0" smtClean="0"/>
              <a:t>) </a:t>
            </a:r>
          </a:p>
          <a:p>
            <a:pPr algn="ctr">
              <a:spcAft>
                <a:spcPts val="600"/>
              </a:spcAft>
            </a:pPr>
            <a:r>
              <a:rPr lang="it-IT" sz="1600" i="1" dirty="0" smtClean="0"/>
              <a:t>e.g. full </a:t>
            </a:r>
            <a:r>
              <a:rPr lang="it-IT" sz="1600" i="1" dirty="0" err="1" smtClean="0"/>
              <a:t>list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end </a:t>
            </a:r>
            <a:r>
              <a:rPr lang="it-IT" sz="1600" i="1" dirty="0" err="1" smtClean="0"/>
              <a:t>hosts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accessing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pxyz.biz</a:t>
            </a:r>
            <a:r>
              <a:rPr lang="it-IT" sz="1600" i="1" dirty="0" smtClean="0"/>
              <a:t>, </a:t>
            </a:r>
            <a:r>
              <a:rPr lang="it-IT" sz="1600" i="1" dirty="0" err="1" smtClean="0"/>
              <a:t>as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these</a:t>
            </a:r>
            <a:r>
              <a:rPr lang="it-IT" sz="1600" i="1" dirty="0" smtClean="0"/>
              <a:t> </a:t>
            </a:r>
            <a:r>
              <a:rPr lang="it-IT" sz="1600" i="1" u="sng" dirty="0" smtClean="0"/>
              <a:t>are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likely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bot</a:t>
            </a:r>
            <a:r>
              <a:rPr lang="it-IT" sz="1600" i="1" dirty="0" smtClean="0"/>
              <a:t> </a:t>
            </a:r>
            <a:r>
              <a:rPr lang="it-IT" sz="1600" i="1" dirty="0" smtClean="0">
                <a:solidFill>
                  <a:srgbClr val="00B050"/>
                </a:solidFill>
              </a:rPr>
              <a:t>share </a:t>
            </a:r>
            <a:r>
              <a:rPr lang="it-IT" sz="1600" i="1" dirty="0" err="1" smtClean="0">
                <a:solidFill>
                  <a:srgbClr val="00B050"/>
                </a:solidFill>
              </a:rPr>
              <a:t>among</a:t>
            </a:r>
            <a:r>
              <a:rPr lang="it-IT" sz="1600" i="1" dirty="0" smtClean="0">
                <a:solidFill>
                  <a:srgbClr val="00B050"/>
                </a:solidFill>
              </a:rPr>
              <a:t> ALL! </a:t>
            </a:r>
            <a:r>
              <a:rPr lang="it-IT" sz="1600" i="1" dirty="0" err="1" smtClean="0">
                <a:solidFill>
                  <a:srgbClr val="00B050"/>
                </a:solidFill>
              </a:rPr>
              <a:t>Also</a:t>
            </a:r>
            <a:r>
              <a:rPr lang="it-IT" sz="1600" i="1" dirty="0" smtClean="0">
                <a:solidFill>
                  <a:srgbClr val="00B050"/>
                </a:solidFill>
              </a:rPr>
              <a:t> Domain 2 </a:t>
            </a:r>
            <a:r>
              <a:rPr lang="it-IT" sz="1600" i="1" dirty="0" err="1" smtClean="0">
                <a:solidFill>
                  <a:srgbClr val="00B050"/>
                </a:solidFill>
              </a:rPr>
              <a:t>should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be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made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aware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of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this</a:t>
            </a:r>
            <a:r>
              <a:rPr lang="it-IT" sz="1600" i="1" dirty="0" smtClean="0">
                <a:solidFill>
                  <a:srgbClr val="00B050"/>
                </a:solidFill>
              </a:rPr>
              <a:t>, and Domain2’s </a:t>
            </a:r>
            <a:r>
              <a:rPr lang="it-IT" sz="1600" i="1" dirty="0" err="1" smtClean="0">
                <a:solidFill>
                  <a:srgbClr val="00B050"/>
                </a:solidFill>
              </a:rPr>
              <a:t>pxyz.biz</a:t>
            </a:r>
            <a:r>
              <a:rPr lang="it-IT" sz="1600" i="1" dirty="0" smtClean="0">
                <a:solidFill>
                  <a:srgbClr val="00B050"/>
                </a:solidFill>
              </a:rPr>
              <a:t> log </a:t>
            </a:r>
            <a:r>
              <a:rPr lang="it-IT" sz="1600" i="1" dirty="0" err="1" smtClean="0">
                <a:solidFill>
                  <a:srgbClr val="00B050"/>
                </a:solidFill>
              </a:rPr>
              <a:t>helpful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here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as</a:t>
            </a:r>
            <a:r>
              <a:rPr lang="it-IT" sz="1600" i="1" dirty="0" smtClean="0">
                <a:solidFill>
                  <a:srgbClr val="00B050"/>
                </a:solidFill>
              </a:rPr>
              <a:t> </a:t>
            </a:r>
            <a:r>
              <a:rPr lang="it-IT" sz="1600" i="1" dirty="0" err="1" smtClean="0">
                <a:solidFill>
                  <a:srgbClr val="00B050"/>
                </a:solidFill>
              </a:rPr>
              <a:t>well</a:t>
            </a:r>
            <a:r>
              <a:rPr lang="it-IT" sz="1600" i="1" dirty="0" smtClean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3203848" y="3606115"/>
            <a:ext cx="5651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DO NOT share </a:t>
            </a:r>
            <a:r>
              <a:rPr lang="it-IT" sz="1600" b="1" dirty="0" err="1" smtClean="0">
                <a:solidFill>
                  <a:srgbClr val="FF0000"/>
                </a:solidFill>
              </a:rPr>
              <a:t>any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remaining</a:t>
            </a:r>
            <a:r>
              <a:rPr lang="it-IT" sz="1600" b="1" dirty="0" smtClean="0">
                <a:solidFill>
                  <a:srgbClr val="FF0000"/>
                </a:solidFill>
              </a:rPr>
              <a:t> log </a:t>
            </a:r>
            <a:r>
              <a:rPr lang="it-IT" sz="1600" b="1" dirty="0" err="1" smtClean="0">
                <a:solidFill>
                  <a:srgbClr val="FF0000"/>
                </a:solidFill>
              </a:rPr>
              <a:t>associated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to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other</a:t>
            </a:r>
            <a:r>
              <a:rPr lang="it-IT" sz="1600" b="1" dirty="0" smtClean="0">
                <a:solidFill>
                  <a:srgbClr val="FF0000"/>
                </a:solidFill>
              </a:rPr>
              <a:t> DNS </a:t>
            </a:r>
            <a:r>
              <a:rPr lang="it-IT" sz="1600" b="1" dirty="0" err="1" smtClean="0">
                <a:solidFill>
                  <a:srgbClr val="FF0000"/>
                </a:solidFill>
              </a:rPr>
              <a:t>names</a:t>
            </a:r>
            <a:endParaRPr lang="it-IT" sz="1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1600" i="1" dirty="0" smtClean="0">
                <a:solidFill>
                  <a:srgbClr val="FF0000"/>
                </a:solidFill>
              </a:rPr>
              <a:t>As </a:t>
            </a:r>
            <a:r>
              <a:rPr lang="it-IT" sz="1600" i="1" dirty="0" err="1" smtClean="0">
                <a:solidFill>
                  <a:srgbClr val="FF0000"/>
                </a:solidFill>
              </a:rPr>
              <a:t>this</a:t>
            </a:r>
            <a:r>
              <a:rPr lang="it-IT" sz="1600" i="1" dirty="0" smtClean="0">
                <a:solidFill>
                  <a:srgbClr val="FF0000"/>
                </a:solidFill>
              </a:rPr>
              <a:t> </a:t>
            </a:r>
            <a:r>
              <a:rPr lang="it-IT" sz="1600" i="1" dirty="0" err="1" smtClean="0">
                <a:solidFill>
                  <a:srgbClr val="FF0000"/>
                </a:solidFill>
              </a:rPr>
              <a:t>includes</a:t>
            </a:r>
            <a:r>
              <a:rPr lang="it-IT" sz="1600" i="1" dirty="0" smtClean="0">
                <a:solidFill>
                  <a:srgbClr val="FF0000"/>
                </a:solidFill>
              </a:rPr>
              <a:t> </a:t>
            </a:r>
            <a:r>
              <a:rPr lang="it-IT" sz="1600" i="1" dirty="0" err="1" smtClean="0">
                <a:solidFill>
                  <a:srgbClr val="FF0000"/>
                </a:solidFill>
              </a:rPr>
              <a:t>confidential</a:t>
            </a:r>
            <a:r>
              <a:rPr lang="it-IT" sz="1600" i="1" dirty="0" smtClean="0">
                <a:solidFill>
                  <a:srgbClr val="FF0000"/>
                </a:solidFill>
              </a:rPr>
              <a:t>/business data, and </a:t>
            </a:r>
            <a:r>
              <a:rPr lang="it-IT" sz="1600" i="1" dirty="0" err="1" smtClean="0">
                <a:solidFill>
                  <a:srgbClr val="FF0000"/>
                </a:solidFill>
              </a:rPr>
              <a:t>there</a:t>
            </a:r>
            <a:r>
              <a:rPr lang="it-IT" sz="1600" i="1" dirty="0" smtClean="0">
                <a:solidFill>
                  <a:srgbClr val="FF0000"/>
                </a:solidFill>
              </a:rPr>
              <a:t> </a:t>
            </a:r>
            <a:r>
              <a:rPr lang="it-IT" sz="1600" i="1" dirty="0" err="1" smtClean="0">
                <a:solidFill>
                  <a:srgbClr val="FF0000"/>
                </a:solidFill>
              </a:rPr>
              <a:t>is</a:t>
            </a:r>
            <a:r>
              <a:rPr lang="it-IT" sz="1600" i="1" dirty="0" smtClean="0">
                <a:solidFill>
                  <a:srgbClr val="FF0000"/>
                </a:solidFill>
              </a:rPr>
              <a:t> no </a:t>
            </a:r>
            <a:r>
              <a:rPr lang="it-IT" sz="1600" i="1" dirty="0" err="1" smtClean="0">
                <a:solidFill>
                  <a:srgbClr val="FF0000"/>
                </a:solidFill>
              </a:rPr>
              <a:t>evidence</a:t>
            </a:r>
            <a:r>
              <a:rPr lang="it-IT" sz="1600" i="1" dirty="0" smtClean="0">
                <a:solidFill>
                  <a:srgbClr val="FF0000"/>
                </a:solidFill>
              </a:rPr>
              <a:t> </a:t>
            </a:r>
            <a:r>
              <a:rPr lang="it-IT" sz="1600" i="1" dirty="0" err="1" smtClean="0">
                <a:solidFill>
                  <a:srgbClr val="FF0000"/>
                </a:solidFill>
              </a:rPr>
              <a:t>for</a:t>
            </a:r>
            <a:r>
              <a:rPr lang="it-IT" sz="1600" i="1" dirty="0" smtClean="0">
                <a:solidFill>
                  <a:srgbClr val="FF0000"/>
                </a:solidFill>
              </a:rPr>
              <a:t> a global </a:t>
            </a:r>
            <a:r>
              <a:rPr lang="it-IT" sz="1600" i="1" dirty="0" err="1" smtClean="0">
                <a:solidFill>
                  <a:srgbClr val="FF0000"/>
                </a:solidFill>
              </a:rPr>
              <a:t>threat</a:t>
            </a:r>
            <a:r>
              <a:rPr lang="it-IT" sz="1600" i="1" dirty="0" smtClean="0">
                <a:solidFill>
                  <a:srgbClr val="FF0000"/>
                </a:solidFill>
              </a:rPr>
              <a:t> or cross-domain </a:t>
            </a:r>
            <a:r>
              <a:rPr lang="it-IT" sz="1600" i="1" dirty="0" err="1" smtClean="0">
                <a:solidFill>
                  <a:srgbClr val="FF0000"/>
                </a:solidFill>
              </a:rPr>
              <a:t>issue…</a:t>
            </a:r>
            <a:endParaRPr lang="it-IT" sz="1600" i="1" dirty="0" smtClean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95536" y="6309320"/>
            <a:ext cx="8120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CONDITIONALLY SHARE </a:t>
            </a:r>
            <a:r>
              <a:rPr lang="it-IT" sz="2400" b="1" dirty="0" smtClean="0">
                <a:sym typeface="Wingdings" pitchFamily="2" charset="2"/>
              </a:rPr>
              <a:t> </a:t>
            </a:r>
            <a:r>
              <a:rPr lang="it-IT" sz="2400" b="1" dirty="0" err="1" smtClean="0">
                <a:sym typeface="Wingdings" pitchFamily="2" charset="2"/>
              </a:rPr>
              <a:t>only</a:t>
            </a:r>
            <a:r>
              <a:rPr lang="it-IT" sz="2400" b="1" dirty="0" smtClean="0">
                <a:sym typeface="Wingdings" pitchFamily="2" charset="2"/>
              </a:rPr>
              <a:t> </a:t>
            </a:r>
            <a:r>
              <a:rPr lang="it-IT" sz="2400" b="1" dirty="0" err="1" smtClean="0">
                <a:sym typeface="Wingdings" pitchFamily="2" charset="2"/>
              </a:rPr>
              <a:t>if</a:t>
            </a:r>
            <a:r>
              <a:rPr lang="it-IT" sz="2400" b="1" dirty="0" smtClean="0">
                <a:sym typeface="Wingdings" pitchFamily="2" charset="2"/>
              </a:rPr>
              <a:t> (</a:t>
            </a:r>
            <a:r>
              <a:rPr lang="it-IT" sz="2400" b="1" dirty="0" err="1" smtClean="0">
                <a:sym typeface="Wingdings" pitchFamily="2" charset="2"/>
              </a:rPr>
              <a:t>consistent</a:t>
            </a:r>
            <a:r>
              <a:rPr lang="it-IT" sz="2400" b="1" dirty="0" smtClean="0">
                <a:sym typeface="Wingdings" pitchFamily="2" charset="2"/>
              </a:rPr>
              <a:t>) </a:t>
            </a:r>
            <a:r>
              <a:rPr lang="it-IT" sz="2400" b="1" dirty="0" err="1" smtClean="0">
                <a:sym typeface="Wingdings" pitchFamily="2" charset="2"/>
              </a:rPr>
              <a:t>anomalies</a:t>
            </a:r>
            <a:r>
              <a:rPr lang="it-IT" sz="2400" b="1" dirty="0" smtClean="0">
                <a:sym typeface="Wingdings" pitchFamily="2" charset="2"/>
              </a:rPr>
              <a:t> </a:t>
            </a:r>
            <a:r>
              <a:rPr lang="it-IT" sz="2400" b="1" dirty="0" err="1" smtClean="0">
                <a:sym typeface="Wingdings" pitchFamily="2" charset="2"/>
              </a:rPr>
              <a:t>occur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ilindro 26"/>
          <p:cNvSpPr/>
          <p:nvPr/>
        </p:nvSpPr>
        <p:spPr>
          <a:xfrm>
            <a:off x="2411760" y="1700808"/>
            <a:ext cx="6552728" cy="4896544"/>
          </a:xfrm>
          <a:prstGeom prst="can">
            <a:avLst>
              <a:gd name="adj" fmla="val 118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Cooperative </a:t>
            </a:r>
            <a:r>
              <a:rPr lang="it-IT" dirty="0" err="1" smtClean="0"/>
              <a:t>Conditionally</a:t>
            </a:r>
            <a:r>
              <a:rPr lang="it-IT" dirty="0" smtClean="0"/>
              <a:t> </a:t>
            </a:r>
            <a:r>
              <a:rPr lang="it-IT" dirty="0" err="1" smtClean="0"/>
              <a:t>Encrypted</a:t>
            </a:r>
            <a:r>
              <a:rPr lang="it-IT" dirty="0" smtClean="0"/>
              <a:t> Data </a:t>
            </a:r>
            <a:r>
              <a:rPr lang="it-IT" dirty="0" err="1" smtClean="0"/>
              <a:t>Sharing</a:t>
            </a:r>
            <a:r>
              <a:rPr lang="it-IT" dirty="0" smtClean="0"/>
              <a:t> - </a:t>
            </a:r>
            <a:r>
              <a:rPr lang="it-IT" dirty="0" err="1" smtClean="0"/>
              <a:t>concept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51520" y="2492896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2</a:t>
            </a:r>
            <a:endParaRPr lang="it-IT" dirty="0"/>
          </a:p>
        </p:txBody>
      </p:sp>
      <p:sp>
        <p:nvSpPr>
          <p:cNvPr id="9" name="Rectangle 29" descr="Piastrelle bicolori"/>
          <p:cNvSpPr>
            <a:spLocks noChangeArrowheads="1"/>
          </p:cNvSpPr>
          <p:nvPr/>
        </p:nvSpPr>
        <p:spPr bwMode="auto">
          <a:xfrm>
            <a:off x="4860032" y="264620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9959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79912" y="25741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139952" y="28622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635896" y="31502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20" name="Rectangle 29" descr="Piastrelle bicolori"/>
          <p:cNvSpPr>
            <a:spLocks noChangeArrowheads="1"/>
          </p:cNvSpPr>
          <p:nvPr/>
        </p:nvSpPr>
        <p:spPr bwMode="auto">
          <a:xfrm>
            <a:off x="4860032" y="293423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1" name="Rectangle 29" descr="Piastrelle bicolori"/>
          <p:cNvSpPr>
            <a:spLocks noChangeArrowheads="1"/>
          </p:cNvSpPr>
          <p:nvPr/>
        </p:nvSpPr>
        <p:spPr bwMode="auto">
          <a:xfrm>
            <a:off x="4860032" y="3222268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2" name="Parentesi graffa aperta 21"/>
          <p:cNvSpPr/>
          <p:nvPr/>
        </p:nvSpPr>
        <p:spPr>
          <a:xfrm>
            <a:off x="3203848" y="2295456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851920" y="34382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24" name="Rectangle 29" descr="Piastrelle bicolori"/>
          <p:cNvSpPr>
            <a:spLocks noChangeArrowheads="1"/>
          </p:cNvSpPr>
          <p:nvPr/>
        </p:nvSpPr>
        <p:spPr bwMode="auto">
          <a:xfrm>
            <a:off x="4860032" y="35103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29435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D2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26" name="Freccia a destra 25"/>
          <p:cNvSpPr/>
          <p:nvPr/>
        </p:nvSpPr>
        <p:spPr>
          <a:xfrm>
            <a:off x="1979712" y="2852936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51520" y="4994592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5</a:t>
            </a:r>
            <a:endParaRPr lang="it-IT" dirty="0"/>
          </a:p>
        </p:txBody>
      </p:sp>
      <p:sp>
        <p:nvSpPr>
          <p:cNvPr id="29" name="Rectangle 29" descr="Piastrelle bicolori"/>
          <p:cNvSpPr>
            <a:spLocks noChangeArrowheads="1"/>
          </p:cNvSpPr>
          <p:nvPr/>
        </p:nvSpPr>
        <p:spPr bwMode="auto">
          <a:xfrm>
            <a:off x="4860032" y="51479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995936" y="47785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779912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139952" y="53639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635896" y="56519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35" name="Rectangle 29" descr="Piastrelle bicolori"/>
          <p:cNvSpPr>
            <a:spLocks noChangeArrowheads="1"/>
          </p:cNvSpPr>
          <p:nvPr/>
        </p:nvSpPr>
        <p:spPr bwMode="auto">
          <a:xfrm>
            <a:off x="4860032" y="5435932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6" name="Rectangle 29" descr="Piastrelle bicolori"/>
          <p:cNvSpPr>
            <a:spLocks noChangeArrowheads="1"/>
          </p:cNvSpPr>
          <p:nvPr/>
        </p:nvSpPr>
        <p:spPr bwMode="auto">
          <a:xfrm>
            <a:off x="4860032" y="572396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7" name="Parentesi graffa aperta 36"/>
          <p:cNvSpPr/>
          <p:nvPr/>
        </p:nvSpPr>
        <p:spPr>
          <a:xfrm>
            <a:off x="3203848" y="4797152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3851920" y="59399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9" name="Rectangle 29" descr="Piastrelle bicolori"/>
          <p:cNvSpPr>
            <a:spLocks noChangeArrowheads="1"/>
          </p:cNvSpPr>
          <p:nvPr/>
        </p:nvSpPr>
        <p:spPr bwMode="auto">
          <a:xfrm>
            <a:off x="4860032" y="601199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339752" y="544522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D5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41" name="Freccia a destra 40"/>
          <p:cNvSpPr/>
          <p:nvPr/>
        </p:nvSpPr>
        <p:spPr>
          <a:xfrm>
            <a:off x="1979712" y="5354632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4788024" y="3861048"/>
            <a:ext cx="231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…	</a:t>
            </a:r>
            <a:r>
              <a:rPr lang="it-IT" sz="3200" b="1" dirty="0" err="1" smtClean="0"/>
              <a:t>…</a:t>
            </a:r>
            <a:r>
              <a:rPr lang="it-IT" sz="3200" b="1" dirty="0" smtClean="0"/>
              <a:t>	</a:t>
            </a:r>
            <a:r>
              <a:rPr lang="it-IT" sz="3200" b="1" dirty="0" err="1" smtClean="0"/>
              <a:t>…</a:t>
            </a:r>
            <a:endParaRPr lang="it-IT" b="1" dirty="0"/>
          </a:p>
        </p:txBody>
      </p:sp>
      <p:sp>
        <p:nvSpPr>
          <p:cNvPr id="43" name="Ovale 42"/>
          <p:cNvSpPr/>
          <p:nvPr/>
        </p:nvSpPr>
        <p:spPr>
          <a:xfrm>
            <a:off x="251520" y="3789040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3</a:t>
            </a:r>
            <a:endParaRPr lang="it-IT" dirty="0"/>
          </a:p>
        </p:txBody>
      </p:sp>
      <p:sp>
        <p:nvSpPr>
          <p:cNvPr id="44" name="Ovale 43"/>
          <p:cNvSpPr/>
          <p:nvPr/>
        </p:nvSpPr>
        <p:spPr>
          <a:xfrm>
            <a:off x="251520" y="436510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4</a:t>
            </a:r>
            <a:endParaRPr lang="it-IT" dirty="0"/>
          </a:p>
        </p:txBody>
      </p:sp>
      <p:sp>
        <p:nvSpPr>
          <p:cNvPr id="45" name="Freccia a destra 44"/>
          <p:cNvSpPr/>
          <p:nvPr/>
        </p:nvSpPr>
        <p:spPr>
          <a:xfrm>
            <a:off x="1979712" y="378904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a destra 45"/>
          <p:cNvSpPr/>
          <p:nvPr/>
        </p:nvSpPr>
        <p:spPr>
          <a:xfrm>
            <a:off x="1979712" y="436510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3950199" y="1772816"/>
            <a:ext cx="304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Shared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encrypted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r>
              <a:rPr lang="it-IT" b="1" dirty="0" err="1" smtClean="0">
                <a:solidFill>
                  <a:srgbClr val="FF0000"/>
                </a:solidFill>
              </a:rPr>
              <a:t>repository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8" name="Ovale 47"/>
          <p:cNvSpPr/>
          <p:nvPr/>
        </p:nvSpPr>
        <p:spPr>
          <a:xfrm>
            <a:off x="251520" y="184482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1</a:t>
            </a:r>
            <a:endParaRPr lang="it-IT" dirty="0"/>
          </a:p>
        </p:txBody>
      </p:sp>
      <p:sp>
        <p:nvSpPr>
          <p:cNvPr id="49" name="Freccia a destra 48"/>
          <p:cNvSpPr/>
          <p:nvPr/>
        </p:nvSpPr>
        <p:spPr>
          <a:xfrm>
            <a:off x="1979712" y="184482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ctangle 29" descr="Piastrelle bicolori"/>
          <p:cNvSpPr>
            <a:spLocks noChangeArrowheads="1"/>
          </p:cNvSpPr>
          <p:nvPr/>
        </p:nvSpPr>
        <p:spPr bwMode="auto">
          <a:xfrm>
            <a:off x="4860032" y="234888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51" name="Rectangle 29" descr="Piastrelle bicolori"/>
          <p:cNvSpPr>
            <a:spLocks noChangeArrowheads="1"/>
          </p:cNvSpPr>
          <p:nvPr/>
        </p:nvSpPr>
        <p:spPr bwMode="auto">
          <a:xfrm>
            <a:off x="4860032" y="486916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52" name="Freccia in giù 51"/>
          <p:cNvSpPr/>
          <p:nvPr/>
        </p:nvSpPr>
        <p:spPr>
          <a:xfrm>
            <a:off x="3563888" y="4437112"/>
            <a:ext cx="1440160" cy="360040"/>
          </a:xfrm>
          <a:prstGeom prst="downArrow">
            <a:avLst>
              <a:gd name="adj1" fmla="val 66359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Index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3" name="Freccia in giù 52"/>
          <p:cNvSpPr/>
          <p:nvPr/>
        </p:nvSpPr>
        <p:spPr>
          <a:xfrm>
            <a:off x="5508104" y="4437112"/>
            <a:ext cx="2736304" cy="360040"/>
          </a:xfrm>
          <a:prstGeom prst="downArrow">
            <a:avLst>
              <a:gd name="adj1" fmla="val 66359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Related</a:t>
            </a:r>
            <a:r>
              <a:rPr lang="it-IT" dirty="0" smtClean="0">
                <a:solidFill>
                  <a:schemeClr val="tx1"/>
                </a:solidFill>
              </a:rPr>
              <a:t> log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ilindro 26"/>
          <p:cNvSpPr/>
          <p:nvPr/>
        </p:nvSpPr>
        <p:spPr>
          <a:xfrm>
            <a:off x="2411760" y="1700808"/>
            <a:ext cx="6552728" cy="4896544"/>
          </a:xfrm>
          <a:prstGeom prst="can">
            <a:avLst>
              <a:gd name="adj" fmla="val 118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Cooperative </a:t>
            </a:r>
            <a:r>
              <a:rPr lang="it-IT" dirty="0" err="1" smtClean="0"/>
              <a:t>Conditionally</a:t>
            </a:r>
            <a:r>
              <a:rPr lang="it-IT" dirty="0" smtClean="0"/>
              <a:t> </a:t>
            </a:r>
            <a:r>
              <a:rPr lang="it-IT" dirty="0" err="1" smtClean="0"/>
              <a:t>Encrypted</a:t>
            </a:r>
            <a:r>
              <a:rPr lang="it-IT" dirty="0" smtClean="0"/>
              <a:t> Data </a:t>
            </a:r>
            <a:r>
              <a:rPr lang="it-IT" dirty="0" err="1" smtClean="0"/>
              <a:t>Sharing</a:t>
            </a:r>
            <a:r>
              <a:rPr lang="it-IT" dirty="0" smtClean="0"/>
              <a:t> - </a:t>
            </a:r>
            <a:r>
              <a:rPr lang="it-IT" dirty="0" err="1" smtClean="0"/>
              <a:t>concept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51520" y="2492896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2</a:t>
            </a:r>
            <a:endParaRPr lang="it-IT" dirty="0"/>
          </a:p>
        </p:txBody>
      </p:sp>
      <p:sp>
        <p:nvSpPr>
          <p:cNvPr id="9" name="Rectangle 29" descr="Piastrelle bicolori"/>
          <p:cNvSpPr>
            <a:spLocks noChangeArrowheads="1"/>
          </p:cNvSpPr>
          <p:nvPr/>
        </p:nvSpPr>
        <p:spPr bwMode="auto">
          <a:xfrm>
            <a:off x="4860032" y="264620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13" name="Rectangle 29" descr="Piastrelle bicolori"/>
          <p:cNvSpPr>
            <a:spLocks noChangeArrowheads="1"/>
          </p:cNvSpPr>
          <p:nvPr/>
        </p:nvSpPr>
        <p:spPr bwMode="auto">
          <a:xfrm>
            <a:off x="4860032" y="2358172"/>
            <a:ext cx="4032448" cy="216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9959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79912" y="25741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139952" y="28622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635896" y="31502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20" name="Rectangle 29" descr="Piastrelle bicolori"/>
          <p:cNvSpPr>
            <a:spLocks noChangeArrowheads="1"/>
          </p:cNvSpPr>
          <p:nvPr/>
        </p:nvSpPr>
        <p:spPr bwMode="auto">
          <a:xfrm>
            <a:off x="4860032" y="293423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1" name="Rectangle 29" descr="Piastrelle bicolori"/>
          <p:cNvSpPr>
            <a:spLocks noChangeArrowheads="1"/>
          </p:cNvSpPr>
          <p:nvPr/>
        </p:nvSpPr>
        <p:spPr bwMode="auto">
          <a:xfrm>
            <a:off x="4860032" y="3222268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2" name="Parentesi graffa aperta 21"/>
          <p:cNvSpPr/>
          <p:nvPr/>
        </p:nvSpPr>
        <p:spPr>
          <a:xfrm>
            <a:off x="3203848" y="2295456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851920" y="34382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24" name="Rectangle 29" descr="Piastrelle bicolori"/>
          <p:cNvSpPr>
            <a:spLocks noChangeArrowheads="1"/>
          </p:cNvSpPr>
          <p:nvPr/>
        </p:nvSpPr>
        <p:spPr bwMode="auto">
          <a:xfrm>
            <a:off x="4860032" y="35103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29435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D2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26" name="Freccia a destra 25"/>
          <p:cNvSpPr/>
          <p:nvPr/>
        </p:nvSpPr>
        <p:spPr>
          <a:xfrm>
            <a:off x="1979712" y="2852936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51520" y="4994592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5</a:t>
            </a:r>
            <a:endParaRPr lang="it-IT" dirty="0"/>
          </a:p>
        </p:txBody>
      </p:sp>
      <p:sp>
        <p:nvSpPr>
          <p:cNvPr id="29" name="Rectangle 29" descr="Piastrelle bicolori"/>
          <p:cNvSpPr>
            <a:spLocks noChangeArrowheads="1"/>
          </p:cNvSpPr>
          <p:nvPr/>
        </p:nvSpPr>
        <p:spPr bwMode="auto">
          <a:xfrm>
            <a:off x="4860032" y="51479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0" name="Rectangle 29" descr="Piastrelle bicolori"/>
          <p:cNvSpPr>
            <a:spLocks noChangeArrowheads="1"/>
          </p:cNvSpPr>
          <p:nvPr/>
        </p:nvSpPr>
        <p:spPr bwMode="auto">
          <a:xfrm>
            <a:off x="4860032" y="4859868"/>
            <a:ext cx="4032448" cy="216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995936" y="47785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779912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139952" y="53639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635896" y="56519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35" name="Rectangle 29" descr="Piastrelle bicolori"/>
          <p:cNvSpPr>
            <a:spLocks noChangeArrowheads="1"/>
          </p:cNvSpPr>
          <p:nvPr/>
        </p:nvSpPr>
        <p:spPr bwMode="auto">
          <a:xfrm>
            <a:off x="4860032" y="5435932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6" name="Rectangle 29" descr="Piastrelle bicolori"/>
          <p:cNvSpPr>
            <a:spLocks noChangeArrowheads="1"/>
          </p:cNvSpPr>
          <p:nvPr/>
        </p:nvSpPr>
        <p:spPr bwMode="auto">
          <a:xfrm>
            <a:off x="4860032" y="572396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7" name="Parentesi graffa aperta 36"/>
          <p:cNvSpPr/>
          <p:nvPr/>
        </p:nvSpPr>
        <p:spPr>
          <a:xfrm>
            <a:off x="3203848" y="4797152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3851920" y="59399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9" name="Rectangle 29" descr="Piastrelle bicolori"/>
          <p:cNvSpPr>
            <a:spLocks noChangeArrowheads="1"/>
          </p:cNvSpPr>
          <p:nvPr/>
        </p:nvSpPr>
        <p:spPr bwMode="auto">
          <a:xfrm>
            <a:off x="4860032" y="601199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339752" y="544522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D5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41" name="Freccia a destra 40"/>
          <p:cNvSpPr/>
          <p:nvPr/>
        </p:nvSpPr>
        <p:spPr>
          <a:xfrm>
            <a:off x="1979712" y="5354632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4788024" y="3861048"/>
            <a:ext cx="231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…	</a:t>
            </a:r>
            <a:r>
              <a:rPr lang="it-IT" sz="3200" b="1" dirty="0" err="1" smtClean="0"/>
              <a:t>…</a:t>
            </a:r>
            <a:r>
              <a:rPr lang="it-IT" sz="3200" b="1" dirty="0" smtClean="0"/>
              <a:t>	</a:t>
            </a:r>
            <a:r>
              <a:rPr lang="it-IT" sz="3200" b="1" dirty="0" err="1" smtClean="0"/>
              <a:t>…</a:t>
            </a:r>
            <a:endParaRPr lang="it-IT" b="1" dirty="0"/>
          </a:p>
        </p:txBody>
      </p:sp>
      <p:sp>
        <p:nvSpPr>
          <p:cNvPr id="43" name="Ovale 42"/>
          <p:cNvSpPr/>
          <p:nvPr/>
        </p:nvSpPr>
        <p:spPr>
          <a:xfrm>
            <a:off x="251520" y="3789040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3</a:t>
            </a:r>
            <a:endParaRPr lang="it-IT" dirty="0"/>
          </a:p>
        </p:txBody>
      </p:sp>
      <p:sp>
        <p:nvSpPr>
          <p:cNvPr id="44" name="Ovale 43"/>
          <p:cNvSpPr/>
          <p:nvPr/>
        </p:nvSpPr>
        <p:spPr>
          <a:xfrm>
            <a:off x="251520" y="436510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4</a:t>
            </a:r>
            <a:endParaRPr lang="it-IT" dirty="0"/>
          </a:p>
        </p:txBody>
      </p:sp>
      <p:sp>
        <p:nvSpPr>
          <p:cNvPr id="45" name="Freccia a destra 44"/>
          <p:cNvSpPr/>
          <p:nvPr/>
        </p:nvSpPr>
        <p:spPr>
          <a:xfrm>
            <a:off x="1979712" y="378904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a destra 45"/>
          <p:cNvSpPr/>
          <p:nvPr/>
        </p:nvSpPr>
        <p:spPr>
          <a:xfrm>
            <a:off x="1979712" y="436510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3950199" y="1772816"/>
            <a:ext cx="304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Shared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encrypted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r>
              <a:rPr lang="it-IT" b="1" dirty="0" err="1" smtClean="0">
                <a:solidFill>
                  <a:srgbClr val="FF0000"/>
                </a:solidFill>
              </a:rPr>
              <a:t>repository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8" name="Ovale 47"/>
          <p:cNvSpPr/>
          <p:nvPr/>
        </p:nvSpPr>
        <p:spPr>
          <a:xfrm>
            <a:off x="251520" y="184482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1</a:t>
            </a:r>
            <a:endParaRPr lang="it-IT" dirty="0"/>
          </a:p>
        </p:txBody>
      </p:sp>
      <p:sp>
        <p:nvSpPr>
          <p:cNvPr id="49" name="Freccia a destra 48"/>
          <p:cNvSpPr/>
          <p:nvPr/>
        </p:nvSpPr>
        <p:spPr>
          <a:xfrm>
            <a:off x="1979712" y="184482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Freccia a destra 49"/>
          <p:cNvSpPr/>
          <p:nvPr/>
        </p:nvSpPr>
        <p:spPr>
          <a:xfrm>
            <a:off x="1835696" y="1556792"/>
            <a:ext cx="1512168" cy="108012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Pxyz.biz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anomaly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1" name="Freccia a destra 50"/>
          <p:cNvSpPr/>
          <p:nvPr/>
        </p:nvSpPr>
        <p:spPr>
          <a:xfrm>
            <a:off x="1835696" y="3501008"/>
            <a:ext cx="1512168" cy="108012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Pxyz.biz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anomaly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2" name="Freccia a destra 51"/>
          <p:cNvSpPr/>
          <p:nvPr/>
        </p:nvSpPr>
        <p:spPr>
          <a:xfrm>
            <a:off x="1835696" y="4149080"/>
            <a:ext cx="1512168" cy="108012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Pxyz.biz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anomaly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3" name="Freccia a destra 52"/>
          <p:cNvSpPr/>
          <p:nvPr/>
        </p:nvSpPr>
        <p:spPr>
          <a:xfrm>
            <a:off x="1835696" y="5085184"/>
            <a:ext cx="1512168" cy="108012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Pxyz.biz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anomaly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ilindro 26"/>
          <p:cNvSpPr/>
          <p:nvPr/>
        </p:nvSpPr>
        <p:spPr>
          <a:xfrm>
            <a:off x="2411760" y="1700808"/>
            <a:ext cx="6552728" cy="4896544"/>
          </a:xfrm>
          <a:prstGeom prst="can">
            <a:avLst>
              <a:gd name="adj" fmla="val 118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Cooperative </a:t>
            </a:r>
            <a:r>
              <a:rPr lang="it-IT" dirty="0" err="1" smtClean="0"/>
              <a:t>Conditionally</a:t>
            </a:r>
            <a:r>
              <a:rPr lang="it-IT" dirty="0" smtClean="0"/>
              <a:t> </a:t>
            </a:r>
            <a:r>
              <a:rPr lang="it-IT" dirty="0" err="1" smtClean="0"/>
              <a:t>Encrypted</a:t>
            </a:r>
            <a:r>
              <a:rPr lang="it-IT" dirty="0" smtClean="0"/>
              <a:t> Data </a:t>
            </a:r>
            <a:r>
              <a:rPr lang="it-IT" dirty="0" err="1" smtClean="0"/>
              <a:t>Sharing</a:t>
            </a:r>
            <a:r>
              <a:rPr lang="it-IT" dirty="0" smtClean="0"/>
              <a:t> - </a:t>
            </a:r>
            <a:r>
              <a:rPr lang="it-IT" dirty="0" err="1" smtClean="0"/>
              <a:t>concept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51520" y="2492896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2</a:t>
            </a:r>
            <a:endParaRPr lang="it-IT" dirty="0"/>
          </a:p>
        </p:txBody>
      </p:sp>
      <p:sp>
        <p:nvSpPr>
          <p:cNvPr id="9" name="Rectangle 29" descr="Piastrelle bicolori"/>
          <p:cNvSpPr>
            <a:spLocks noChangeArrowheads="1"/>
          </p:cNvSpPr>
          <p:nvPr/>
        </p:nvSpPr>
        <p:spPr bwMode="auto">
          <a:xfrm>
            <a:off x="4860032" y="264620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13" name="Rectangle 29" descr="Piastrelle bicolori"/>
          <p:cNvSpPr>
            <a:spLocks noChangeArrowheads="1"/>
          </p:cNvSpPr>
          <p:nvPr/>
        </p:nvSpPr>
        <p:spPr bwMode="auto">
          <a:xfrm>
            <a:off x="4860032" y="2358172"/>
            <a:ext cx="4032448" cy="21602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995936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79912" y="25741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139952" y="28622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635896" y="31502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20" name="Rectangle 29" descr="Piastrelle bicolori"/>
          <p:cNvSpPr>
            <a:spLocks noChangeArrowheads="1"/>
          </p:cNvSpPr>
          <p:nvPr/>
        </p:nvSpPr>
        <p:spPr bwMode="auto">
          <a:xfrm>
            <a:off x="4860032" y="293423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1" name="Rectangle 29" descr="Piastrelle bicolori"/>
          <p:cNvSpPr>
            <a:spLocks noChangeArrowheads="1"/>
          </p:cNvSpPr>
          <p:nvPr/>
        </p:nvSpPr>
        <p:spPr bwMode="auto">
          <a:xfrm>
            <a:off x="4860032" y="3222268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2" name="Parentesi graffa aperta 21"/>
          <p:cNvSpPr/>
          <p:nvPr/>
        </p:nvSpPr>
        <p:spPr>
          <a:xfrm>
            <a:off x="3203848" y="2295456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3851920" y="34382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24" name="Rectangle 29" descr="Piastrelle bicolori"/>
          <p:cNvSpPr>
            <a:spLocks noChangeArrowheads="1"/>
          </p:cNvSpPr>
          <p:nvPr/>
        </p:nvSpPr>
        <p:spPr bwMode="auto">
          <a:xfrm>
            <a:off x="4860032" y="35103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339752" y="29435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D2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26" name="Freccia a destra 25"/>
          <p:cNvSpPr/>
          <p:nvPr/>
        </p:nvSpPr>
        <p:spPr>
          <a:xfrm>
            <a:off x="1979712" y="2852936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51520" y="4994592"/>
            <a:ext cx="172819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5</a:t>
            </a:r>
            <a:endParaRPr lang="it-IT" dirty="0"/>
          </a:p>
        </p:txBody>
      </p:sp>
      <p:sp>
        <p:nvSpPr>
          <p:cNvPr id="29" name="Rectangle 29" descr="Piastrelle bicolori"/>
          <p:cNvSpPr>
            <a:spLocks noChangeArrowheads="1"/>
          </p:cNvSpPr>
          <p:nvPr/>
        </p:nvSpPr>
        <p:spPr bwMode="auto">
          <a:xfrm>
            <a:off x="4860032" y="5147900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0" name="Rectangle 29" descr="Piastrelle bicolori"/>
          <p:cNvSpPr>
            <a:spLocks noChangeArrowheads="1"/>
          </p:cNvSpPr>
          <p:nvPr/>
        </p:nvSpPr>
        <p:spPr bwMode="auto">
          <a:xfrm>
            <a:off x="4860032" y="4859868"/>
            <a:ext cx="4032448" cy="21602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995936" y="47785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Pxyz.biz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779912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Alpha.com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139952" y="53639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Beta.it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635896" y="56519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Gamma.net</a:t>
            </a:r>
            <a:endParaRPr lang="it-IT" dirty="0"/>
          </a:p>
        </p:txBody>
      </p:sp>
      <p:sp>
        <p:nvSpPr>
          <p:cNvPr id="35" name="Rectangle 29" descr="Piastrelle bicolori"/>
          <p:cNvSpPr>
            <a:spLocks noChangeArrowheads="1"/>
          </p:cNvSpPr>
          <p:nvPr/>
        </p:nvSpPr>
        <p:spPr bwMode="auto">
          <a:xfrm>
            <a:off x="4860032" y="5435932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6" name="Rectangle 29" descr="Piastrelle bicolori"/>
          <p:cNvSpPr>
            <a:spLocks noChangeArrowheads="1"/>
          </p:cNvSpPr>
          <p:nvPr/>
        </p:nvSpPr>
        <p:spPr bwMode="auto">
          <a:xfrm>
            <a:off x="4860032" y="5723964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37" name="Parentesi graffa aperta 36"/>
          <p:cNvSpPr/>
          <p:nvPr/>
        </p:nvSpPr>
        <p:spPr>
          <a:xfrm>
            <a:off x="3203848" y="4797152"/>
            <a:ext cx="576064" cy="165618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3851920" y="59399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9" name="Rectangle 29" descr="Piastrelle bicolori"/>
          <p:cNvSpPr>
            <a:spLocks noChangeArrowheads="1"/>
          </p:cNvSpPr>
          <p:nvPr/>
        </p:nvSpPr>
        <p:spPr bwMode="auto">
          <a:xfrm>
            <a:off x="4860032" y="6011996"/>
            <a:ext cx="4032448" cy="216024"/>
          </a:xfrm>
          <a:prstGeom prst="rect">
            <a:avLst/>
          </a:prstGeom>
          <a:pattFill prst="solidDmnd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>
              <a:latin typeface="Times New Roman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2339752" y="5445224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D5 </a:t>
            </a:r>
            <a:r>
              <a:rPr lang="it-IT" b="1" dirty="0" err="1" smtClean="0"/>
              <a:t>logs</a:t>
            </a:r>
            <a:endParaRPr lang="it-IT" b="1" dirty="0"/>
          </a:p>
        </p:txBody>
      </p:sp>
      <p:sp>
        <p:nvSpPr>
          <p:cNvPr id="41" name="Freccia a destra 40"/>
          <p:cNvSpPr/>
          <p:nvPr/>
        </p:nvSpPr>
        <p:spPr>
          <a:xfrm>
            <a:off x="1979712" y="5354632"/>
            <a:ext cx="36004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4788024" y="3861048"/>
            <a:ext cx="2315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…	</a:t>
            </a:r>
            <a:r>
              <a:rPr lang="it-IT" sz="3200" b="1" dirty="0" err="1" smtClean="0"/>
              <a:t>…</a:t>
            </a:r>
            <a:r>
              <a:rPr lang="it-IT" sz="3200" b="1" dirty="0" smtClean="0"/>
              <a:t>	</a:t>
            </a:r>
            <a:r>
              <a:rPr lang="it-IT" sz="3200" b="1" dirty="0" err="1" smtClean="0"/>
              <a:t>…</a:t>
            </a:r>
            <a:endParaRPr lang="it-IT" b="1" dirty="0"/>
          </a:p>
        </p:txBody>
      </p:sp>
      <p:sp>
        <p:nvSpPr>
          <p:cNvPr id="43" name="Ovale 42"/>
          <p:cNvSpPr/>
          <p:nvPr/>
        </p:nvSpPr>
        <p:spPr>
          <a:xfrm>
            <a:off x="251520" y="3789040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3</a:t>
            </a:r>
            <a:endParaRPr lang="it-IT" dirty="0"/>
          </a:p>
        </p:txBody>
      </p:sp>
      <p:sp>
        <p:nvSpPr>
          <p:cNvPr id="44" name="Ovale 43"/>
          <p:cNvSpPr/>
          <p:nvPr/>
        </p:nvSpPr>
        <p:spPr>
          <a:xfrm>
            <a:off x="251520" y="436510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4</a:t>
            </a:r>
            <a:endParaRPr lang="it-IT" dirty="0"/>
          </a:p>
        </p:txBody>
      </p:sp>
      <p:sp>
        <p:nvSpPr>
          <p:cNvPr id="45" name="Freccia a destra 44"/>
          <p:cNvSpPr/>
          <p:nvPr/>
        </p:nvSpPr>
        <p:spPr>
          <a:xfrm>
            <a:off x="1979712" y="3789040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a destra 45"/>
          <p:cNvSpPr/>
          <p:nvPr/>
        </p:nvSpPr>
        <p:spPr>
          <a:xfrm>
            <a:off x="1979712" y="436510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3950199" y="1772816"/>
            <a:ext cx="304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Shared</a:t>
            </a:r>
            <a:r>
              <a:rPr lang="it-IT" b="1" dirty="0" smtClean="0">
                <a:solidFill>
                  <a:srgbClr val="FF0000"/>
                </a:solidFill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</a:rPr>
              <a:t>encrypted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r>
              <a:rPr lang="it-IT" b="1" dirty="0" err="1" smtClean="0">
                <a:solidFill>
                  <a:srgbClr val="FF0000"/>
                </a:solidFill>
              </a:rPr>
              <a:t>repository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8" name="Ovale 47"/>
          <p:cNvSpPr/>
          <p:nvPr/>
        </p:nvSpPr>
        <p:spPr>
          <a:xfrm>
            <a:off x="251520" y="1844824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DOMAIN 1</a:t>
            </a:r>
            <a:endParaRPr lang="it-IT" dirty="0"/>
          </a:p>
        </p:txBody>
      </p:sp>
      <p:sp>
        <p:nvSpPr>
          <p:cNvPr id="49" name="Freccia a destra 48"/>
          <p:cNvSpPr/>
          <p:nvPr/>
        </p:nvSpPr>
        <p:spPr>
          <a:xfrm>
            <a:off x="1979712" y="184482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hassles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ym typeface="Wingdings" pitchFamily="2" charset="2"/>
              </a:rPr>
              <a:t>LOTS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possible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indexes</a:t>
            </a:r>
            <a:r>
              <a:rPr lang="it-IT" dirty="0" smtClean="0">
                <a:sym typeface="Wingdings" pitchFamily="2" charset="2"/>
              </a:rPr>
              <a:t>/</a:t>
            </a:r>
            <a:r>
              <a:rPr lang="it-IT" dirty="0" err="1" smtClean="0">
                <a:sym typeface="Wingdings" pitchFamily="2" charset="2"/>
              </a:rPr>
              <a:t>logs</a:t>
            </a:r>
            <a:r>
              <a:rPr lang="it-IT" dirty="0" smtClean="0">
                <a:sym typeface="Wingdings" pitchFamily="2" charset="2"/>
              </a:rPr>
              <a:t>	 per </a:t>
            </a:r>
            <a:r>
              <a:rPr lang="it-IT" dirty="0" err="1" smtClean="0">
                <a:sym typeface="Wingdings" pitchFamily="2" charset="2"/>
              </a:rPr>
              <a:t>name</a:t>
            </a:r>
            <a:r>
              <a:rPr lang="it-IT" dirty="0" smtClean="0">
                <a:sym typeface="Wingdings" pitchFamily="2" charset="2"/>
              </a:rPr>
              <a:t>, per flow, … </a:t>
            </a:r>
            <a:r>
              <a:rPr lang="it-IT" dirty="0" err="1" smtClean="0">
                <a:sym typeface="Wingdings" pitchFamily="2" charset="2"/>
              </a:rPr>
              <a:t>millions</a:t>
            </a:r>
            <a:r>
              <a:rPr lang="it-IT" dirty="0" smtClean="0">
                <a:sym typeface="Wingdings" pitchFamily="2" charset="2"/>
              </a:rPr>
              <a:t>?!</a:t>
            </a:r>
            <a:br>
              <a:rPr lang="it-IT" dirty="0" smtClean="0">
                <a:sym typeface="Wingdings" pitchFamily="2" charset="2"/>
              </a:rPr>
            </a:br>
            <a:r>
              <a:rPr lang="it-IT" dirty="0" smtClean="0">
                <a:sym typeface="Wingdings" pitchFamily="2" charset="2"/>
              </a:rPr>
              <a:t>				 </a:t>
            </a:r>
            <a:r>
              <a:rPr lang="it-IT" dirty="0" err="1" smtClean="0">
                <a:sym typeface="Wingdings" pitchFamily="2" charset="2"/>
              </a:rPr>
              <a:t>forget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explicit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per-flow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cooperation</a:t>
            </a:r>
            <a:endParaRPr lang="it-IT" dirty="0" smtClean="0">
              <a:sym typeface="Wingdings" pitchFamily="2" charset="2"/>
            </a:endParaRPr>
          </a:p>
          <a:p>
            <a:endParaRPr lang="it-IT" dirty="0" smtClean="0"/>
          </a:p>
          <a:p>
            <a:r>
              <a:rPr lang="it-IT" dirty="0" err="1" smtClean="0"/>
              <a:t>Symmetric</a:t>
            </a:r>
            <a:r>
              <a:rPr lang="it-IT" dirty="0" smtClean="0"/>
              <a:t> </a:t>
            </a:r>
            <a:r>
              <a:rPr lang="it-IT" dirty="0" err="1" smtClean="0"/>
              <a:t>encryption</a:t>
            </a:r>
            <a:r>
              <a:rPr lang="it-IT" dirty="0" smtClean="0"/>
              <a:t> 		</a:t>
            </a:r>
            <a:r>
              <a:rPr lang="it-IT" dirty="0" smtClean="0">
                <a:sym typeface="Wingdings" pitchFamily="2" charset="2"/>
              </a:rPr>
              <a:t> performance!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cope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with</a:t>
            </a:r>
            <a:r>
              <a:rPr lang="it-IT" dirty="0" smtClean="0">
                <a:sym typeface="Wingdings" pitchFamily="2" charset="2"/>
              </a:rPr>
              <a:t/>
            </a:r>
            <a:br>
              <a:rPr lang="it-IT" dirty="0" smtClean="0">
                <a:sym typeface="Wingdings" pitchFamily="2" charset="2"/>
              </a:rPr>
            </a:br>
            <a:r>
              <a:rPr lang="it-IT" dirty="0" smtClean="0">
                <a:sym typeface="Wingdings" pitchFamily="2" charset="2"/>
              </a:rPr>
              <a:t>					 </a:t>
            </a:r>
            <a:r>
              <a:rPr lang="it-IT" dirty="0" err="1" smtClean="0">
                <a:sym typeface="Wingdings" pitchFamily="2" charset="2"/>
              </a:rPr>
              <a:t>potentially</a:t>
            </a:r>
            <a:r>
              <a:rPr lang="it-IT" dirty="0" smtClean="0">
                <a:sym typeface="Wingdings" pitchFamily="2" charset="2"/>
              </a:rPr>
              <a:t> massive </a:t>
            </a:r>
            <a:r>
              <a:rPr lang="it-IT" dirty="0" err="1" smtClean="0">
                <a:sym typeface="Wingdings" pitchFamily="2" charset="2"/>
              </a:rPr>
              <a:t>logs</a:t>
            </a:r>
            <a:r>
              <a:rPr lang="it-IT" dirty="0" smtClean="0">
                <a:sym typeface="Wingdings" pitchFamily="2" charset="2"/>
              </a:rPr>
              <a:t/>
            </a:r>
            <a:br>
              <a:rPr lang="it-IT" dirty="0" smtClean="0">
                <a:sym typeface="Wingdings" pitchFamily="2" charset="2"/>
              </a:rPr>
            </a:br>
            <a:r>
              <a:rPr lang="it-IT" dirty="0" smtClean="0">
                <a:sym typeface="Wingdings" pitchFamily="2" charset="2"/>
              </a:rPr>
              <a:t>					 and </a:t>
            </a:r>
            <a:r>
              <a:rPr lang="it-IT" dirty="0" err="1" smtClean="0">
                <a:sym typeface="Wingdings" pitchFamily="2" charset="2"/>
              </a:rPr>
              <a:t>potentially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huge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number</a:t>
            </a:r>
            <a:endParaRPr lang="it-IT" dirty="0" smtClean="0">
              <a:sym typeface="Wingdings" pitchFamily="2" charset="2"/>
            </a:endParaRPr>
          </a:p>
          <a:p>
            <a:endParaRPr lang="it-IT" dirty="0" smtClean="0">
              <a:sym typeface="Wingdings" pitchFamily="2" charset="2"/>
            </a:endParaRPr>
          </a:p>
          <a:p>
            <a:r>
              <a:rPr lang="it-IT" dirty="0" err="1" smtClean="0">
                <a:sym typeface="Wingdings" pitchFamily="2" charset="2"/>
              </a:rPr>
              <a:t>Distinct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encryption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keys</a:t>
            </a:r>
            <a:r>
              <a:rPr lang="it-IT" dirty="0" smtClean="0">
                <a:sym typeface="Wingdings" pitchFamily="2" charset="2"/>
              </a:rPr>
              <a:t> 	 game </a:t>
            </a:r>
            <a:r>
              <a:rPr lang="it-IT" dirty="0" err="1" smtClean="0">
                <a:sym typeface="Wingdings" pitchFamily="2" charset="2"/>
              </a:rPr>
              <a:t>over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otherwise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all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might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read</a:t>
            </a:r>
            <a:r>
              <a:rPr lang="it-IT" dirty="0" smtClean="0">
                <a:sym typeface="Wingdings" pitchFamily="2" charset="2"/>
              </a:rPr>
              <a:t>)</a:t>
            </a:r>
            <a:br>
              <a:rPr lang="it-IT" dirty="0" smtClean="0">
                <a:sym typeface="Wingdings" pitchFamily="2" charset="2"/>
              </a:rPr>
            </a:br>
            <a:r>
              <a:rPr lang="it-IT" dirty="0" smtClean="0">
                <a:sym typeface="Wingdings" pitchFamily="2" charset="2"/>
              </a:rPr>
              <a:t>				 </a:t>
            </a:r>
            <a:r>
              <a:rPr lang="it-IT" dirty="0" err="1" smtClean="0">
                <a:sym typeface="Wingdings" pitchFamily="2" charset="2"/>
              </a:rPr>
              <a:t>must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automate</a:t>
            </a:r>
            <a:r>
              <a:rPr lang="it-IT" dirty="0" smtClean="0">
                <a:sym typeface="Wingdings" pitchFamily="2" charset="2"/>
              </a:rPr>
              <a:t> key </a:t>
            </a:r>
            <a:r>
              <a:rPr lang="it-IT" dirty="0" err="1" smtClean="0">
                <a:sym typeface="Wingdings" pitchFamily="2" charset="2"/>
              </a:rPr>
              <a:t>management…</a:t>
            </a:r>
            <a:endParaRPr lang="it-IT" dirty="0" smtClean="0">
              <a:sym typeface="Wingdings" pitchFamily="2" charset="2"/>
            </a:endParaRPr>
          </a:p>
          <a:p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No </a:t>
            </a:r>
            <a:r>
              <a:rPr lang="it-IT" dirty="0" err="1" smtClean="0">
                <a:sym typeface="Wingdings" pitchFamily="2" charset="2"/>
              </a:rPr>
              <a:t>trusted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third</a:t>
            </a:r>
            <a:r>
              <a:rPr lang="it-IT" dirty="0" smtClean="0">
                <a:sym typeface="Wingdings" pitchFamily="2" charset="2"/>
              </a:rPr>
              <a:t> party </a:t>
            </a:r>
            <a:r>
              <a:rPr lang="it-IT" dirty="0" err="1" smtClean="0">
                <a:sym typeface="Wingdings" pitchFamily="2" charset="2"/>
              </a:rPr>
              <a:t>control</a:t>
            </a:r>
            <a:r>
              <a:rPr lang="it-IT" dirty="0" smtClean="0">
                <a:sym typeface="Wingdings" pitchFamily="2" charset="2"/>
              </a:rPr>
              <a:t>	 </a:t>
            </a:r>
            <a:r>
              <a:rPr lang="it-IT" dirty="0" err="1" smtClean="0">
                <a:sym typeface="Wingdings" pitchFamily="2" charset="2"/>
              </a:rPr>
              <a:t>unviable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a </a:t>
            </a:r>
            <a:r>
              <a:rPr lang="it-IT" dirty="0" err="1" smtClean="0">
                <a:sym typeface="Wingdings" pitchFamily="2" charset="2"/>
              </a:rPr>
              <a:t>real</a:t>
            </a:r>
            <a:r>
              <a:rPr lang="it-IT" dirty="0" smtClean="0">
                <a:sym typeface="Wingdings" pitchFamily="2" charset="2"/>
              </a:rPr>
              <a:t> world </a:t>
            </a:r>
            <a:r>
              <a:rPr lang="it-IT" dirty="0" err="1" smtClean="0">
                <a:sym typeface="Wingdings" pitchFamily="2" charset="2"/>
              </a:rPr>
              <a:t>stakeholder</a:t>
            </a: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endParaRPr lang="it-IT" dirty="0" smtClean="0">
              <a:sym typeface="Wingdings" pitchFamily="2" charset="2"/>
            </a:endParaRPr>
          </a:p>
          <a:p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Looks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like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secret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sharing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but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.. 	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who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provides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the secret?</a:t>
            </a:r>
            <a:b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				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one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secret? or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one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per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index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?!</a:t>
            </a:r>
            <a:b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				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from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secret(s)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independent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b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				    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per-domain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&amp;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per-index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keys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  <a:sym typeface="Wingdings" pitchFamily="2" charset="2"/>
              </a:rPr>
              <a:t>howto</a:t>
            </a:r>
            <a:r>
              <a:rPr lang="it-IT" b="1" dirty="0" smtClean="0">
                <a:solidFill>
                  <a:srgbClr val="FF0000"/>
                </a:solidFill>
                <a:sym typeface="Wingdings" pitchFamily="2" charset="2"/>
              </a:rPr>
              <a:t>?</a:t>
            </a: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1073</Words>
  <Application>Microsoft Office PowerPoint</Application>
  <PresentationFormat>Presentazione su schermo (4:3)</PresentationFormat>
  <Paragraphs>226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Tema di Office</vt:lpstr>
      <vt:lpstr>Equazione</vt:lpstr>
      <vt:lpstr>Controlling Data Disclosure in Cross-domain Network Monitoring: Challenges and Approaches</vt:lpstr>
      <vt:lpstr>Cross-domain data sharing</vt:lpstr>
      <vt:lpstr>DEMONS’ Project Challenges Towards cross-domain cooperation</vt:lpstr>
      <vt:lpstr>DEMONS’ two research directions (in the secure inter-domain cooperation area)</vt:lpstr>
      <vt:lpstr>What we mean (layman example) </vt:lpstr>
      <vt:lpstr>Cooperative Conditionally Encrypted Data Sharing - concept</vt:lpstr>
      <vt:lpstr>Cooperative Conditionally Encrypted Data Sharing - concept</vt:lpstr>
      <vt:lpstr>Cooperative Conditionally Encrypted Data Sharing - concept</vt:lpstr>
      <vt:lpstr>Technical hassles</vt:lpstr>
      <vt:lpstr>Proposed construction (at a glance)</vt:lpstr>
      <vt:lpstr>Details (1/5): Setup</vt:lpstr>
      <vt:lpstr>Details (2/5): per-index encryption</vt:lpstr>
      <vt:lpstr>Details (3/5): publish IBE encrypted  per-index key</vt:lpstr>
      <vt:lpstr>Details (4/5): release key share upon detected anomaly</vt:lpstr>
      <vt:lpstr>Details (5/5): Escrow keys</vt:lpstr>
      <vt:lpstr>Discussion</vt:lpstr>
      <vt:lpstr>Issues &amp;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Multi-domain conditional per flow encryption</dc:title>
  <dc:creator>Utente</dc:creator>
  <cp:lastModifiedBy>GB</cp:lastModifiedBy>
  <cp:revision>170</cp:revision>
  <dcterms:created xsi:type="dcterms:W3CDTF">2011-02-10T06:32:11Z</dcterms:created>
  <dcterms:modified xsi:type="dcterms:W3CDTF">2011-06-09T07:45:15Z</dcterms:modified>
</cp:coreProperties>
</file>